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61" r:id="rId5"/>
    <p:sldId id="277" r:id="rId6"/>
    <p:sldId id="278" r:id="rId7"/>
    <p:sldId id="289" r:id="rId8"/>
    <p:sldId id="262" r:id="rId9"/>
    <p:sldId id="263" r:id="rId10"/>
    <p:sldId id="279" r:id="rId11"/>
    <p:sldId id="280" r:id="rId12"/>
    <p:sldId id="281" r:id="rId13"/>
    <p:sldId id="285" r:id="rId14"/>
    <p:sldId id="282" r:id="rId15"/>
    <p:sldId id="283" r:id="rId16"/>
    <p:sldId id="284" r:id="rId17"/>
    <p:sldId id="286" r:id="rId18"/>
    <p:sldId id="287" r:id="rId19"/>
    <p:sldId id="288" r:id="rId20"/>
    <p:sldId id="291" r:id="rId21"/>
    <p:sldId id="275" r:id="rId22"/>
    <p:sldId id="276" r:id="rId23"/>
    <p:sldId id="290" r:id="rId24"/>
    <p:sldId id="264" r:id="rId25"/>
    <p:sldId id="265" r:id="rId26"/>
    <p:sldId id="272" r:id="rId27"/>
    <p:sldId id="273" r:id="rId28"/>
    <p:sldId id="274" r:id="rId29"/>
    <p:sldId id="266" r:id="rId30"/>
  </p:sldIdLst>
  <p:sldSz cx="9144000" cy="6858000" type="screen4x3"/>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196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30" autoAdjust="0"/>
    <p:restoredTop sz="81183" autoAdjust="0"/>
  </p:normalViewPr>
  <p:slideViewPr>
    <p:cSldViewPr>
      <p:cViewPr>
        <p:scale>
          <a:sx n="63" d="100"/>
          <a:sy n="63" d="100"/>
        </p:scale>
        <p:origin x="-1590" y="-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46"/>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DB2A58-040E-47D4-B7DA-029FB1047BD8}" type="datetimeFigureOut">
              <a:rPr lang="bg-BG" smtClean="0"/>
              <a:pPr/>
              <a:t>10.9.2018 г.</a:t>
            </a:fld>
            <a:endParaRPr lang="bg-B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6BB44E-2945-40BC-99A9-A277CC3E4078}" type="slidenum">
              <a:rPr lang="bg-BG" smtClean="0"/>
              <a:pPr/>
              <a:t>‹#›</a:t>
            </a:fld>
            <a:endParaRPr lang="bg-BG"/>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sz="1200" kern="1200" dirty="0" smtClean="0">
                <a:solidFill>
                  <a:schemeClr val="tx1"/>
                </a:solidFill>
                <a:latin typeface="+mn-lt"/>
                <a:ea typeface="+mn-ea"/>
                <a:cs typeface="+mn-cs"/>
              </a:rPr>
              <a:t>Създаденото приложение е предназначено да бъде използвано от хотел, като система за управление на резервациите. В случая хотелът е с по-специфичен характер, поради същността на предлаганите услуги и своите гости, които са домашни любимци. При постъпване на нов домашен любимец се съхранява информация за него, за собственика му, както и за отговорното за него лице. Записва се специфична информация за любимците, каквато е: информация за характерка на животното, специални хранителни режими, тренировъчни режими, списък с допълнителни важни дейности, които трябва да се следят по график, контактна информация, медицински картон и други. Чрез тази информация се гарантира комфорта и безопасността, както на животните, така и на хората отговорни за тях. </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2</a:t>
            </a:fld>
            <a:endParaRPr lang="bg-BG"/>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sz="1200" kern="1200" dirty="0" smtClean="0">
                <a:solidFill>
                  <a:schemeClr val="tx1"/>
                </a:solidFill>
                <a:latin typeface="+mn-lt"/>
                <a:ea typeface="+mn-ea"/>
                <a:cs typeface="+mn-cs"/>
              </a:rPr>
              <a:t>връща </a:t>
            </a:r>
            <a:r>
              <a:rPr lang="bg-BG" sz="1200" kern="1200" dirty="0" smtClean="0">
                <a:solidFill>
                  <a:schemeClr val="tx1"/>
                </a:solidFill>
                <a:latin typeface="+mn-lt"/>
                <a:ea typeface="+mn-ea"/>
                <a:cs typeface="+mn-cs"/>
              </a:rPr>
              <a:t>списък с всички постоянни услуги, които предлага хотела. В контекста на темата услугите се делят условно на – постоянни и временни, като това разделение е в основата на формирането на т.нар екстри. </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11</a:t>
            </a:fld>
            <a:endParaRPr lang="bg-BG"/>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smtClean="0">
                <a:solidFill>
                  <a:schemeClr val="tx1"/>
                </a:solidFill>
                <a:latin typeface="+mn-lt"/>
                <a:ea typeface="+mn-ea"/>
                <a:cs typeface="+mn-cs"/>
              </a:rPr>
              <a:t>Екраните за резервация са основни за приложението и като такива следваше да се реализират по начин, който да осигури максимално удобство за крайния потребител. Вмъкването на </a:t>
            </a:r>
            <a:r>
              <a:rPr lang="en-US" sz="1200" kern="1200" dirty="0" err="1" smtClean="0">
                <a:solidFill>
                  <a:schemeClr val="tx1"/>
                </a:solidFill>
                <a:latin typeface="+mn-lt"/>
                <a:ea typeface="+mn-ea"/>
                <a:cs typeface="+mn-cs"/>
              </a:rPr>
              <a:t>reCAPTCHA</a:t>
            </a:r>
            <a:r>
              <a:rPr lang="bg-BG" sz="1200" kern="1200" dirty="0" smtClean="0">
                <a:solidFill>
                  <a:schemeClr val="tx1"/>
                </a:solidFill>
                <a:latin typeface="+mn-lt"/>
                <a:ea typeface="+mn-ea"/>
                <a:cs typeface="+mn-cs"/>
              </a:rPr>
              <a:t> в комбинация с валидации на входящи полета, осигурява и чистотата на базата данни, както и защита от атаки към приложението. </a:t>
            </a:r>
            <a:r>
              <a:rPr lang="en-US" sz="1200" kern="1200" dirty="0" err="1" smtClean="0">
                <a:solidFill>
                  <a:schemeClr val="tx1"/>
                </a:solidFill>
                <a:latin typeface="+mn-lt"/>
                <a:ea typeface="+mn-ea"/>
                <a:cs typeface="+mn-cs"/>
              </a:rPr>
              <a:t>reCAPTCHA</a:t>
            </a:r>
            <a:r>
              <a:rPr lang="en-US" sz="1200" kern="1200" dirty="0" smtClean="0">
                <a:solidFill>
                  <a:schemeClr val="tx1"/>
                </a:solidFill>
                <a:latin typeface="+mn-lt"/>
                <a:ea typeface="+mn-ea"/>
                <a:cs typeface="+mn-cs"/>
              </a:rPr>
              <a:t> </a:t>
            </a:r>
            <a:r>
              <a:rPr lang="bg-BG" sz="1200" kern="1200" dirty="0" smtClean="0">
                <a:solidFill>
                  <a:schemeClr val="tx1"/>
                </a:solidFill>
                <a:latin typeface="+mn-lt"/>
                <a:ea typeface="+mn-ea"/>
                <a:cs typeface="+mn-cs"/>
              </a:rPr>
              <a:t>е модул на </a:t>
            </a:r>
            <a:r>
              <a:rPr lang="en-US" sz="1200" kern="1200" dirty="0" smtClean="0">
                <a:solidFill>
                  <a:schemeClr val="tx1"/>
                </a:solidFill>
                <a:latin typeface="+mn-lt"/>
                <a:ea typeface="+mn-ea"/>
                <a:cs typeface="+mn-cs"/>
              </a:rPr>
              <a:t>Google, </a:t>
            </a:r>
            <a:r>
              <a:rPr lang="en-US" sz="1200" kern="1200" dirty="0" err="1" smtClean="0">
                <a:solidFill>
                  <a:schemeClr val="tx1"/>
                </a:solidFill>
                <a:latin typeface="+mn-lt"/>
                <a:ea typeface="+mn-ea"/>
                <a:cs typeface="+mn-cs"/>
              </a:rPr>
              <a:t>който</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осигурява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защита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от</a:t>
            </a:r>
            <a:r>
              <a:rPr lang="en-US" sz="1200" kern="1200" dirty="0" smtClean="0">
                <a:solidFill>
                  <a:schemeClr val="tx1"/>
                </a:solidFill>
                <a:latin typeface="+mn-lt"/>
                <a:ea typeface="+mn-ea"/>
                <a:cs typeface="+mn-cs"/>
              </a:rPr>
              <a:t> BOTNET </a:t>
            </a:r>
            <a:r>
              <a:rPr lang="bg-BG" sz="1200" kern="1200" dirty="0" smtClean="0">
                <a:solidFill>
                  <a:schemeClr val="tx1"/>
                </a:solidFill>
                <a:latin typeface="+mn-lt"/>
                <a:ea typeface="+mn-ea"/>
                <a:cs typeface="+mn-cs"/>
              </a:rPr>
              <a:t>атаки чрез използване на таен ключ изискван при изпращането на дадена заявка. </a:t>
            </a:r>
          </a:p>
          <a:p>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12</a:t>
            </a:fld>
            <a:endParaRPr lang="bg-BG"/>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sz="1200" kern="1200" dirty="0" smtClean="0">
                <a:solidFill>
                  <a:schemeClr val="tx1"/>
                </a:solidFill>
                <a:latin typeface="+mn-lt"/>
                <a:ea typeface="+mn-ea"/>
                <a:cs typeface="+mn-cs"/>
              </a:rPr>
              <a:t>Позволява да изпраща съобщения</a:t>
            </a:r>
            <a:r>
              <a:rPr lang="bg-BG" sz="1200" kern="1200" baseline="0" dirty="0" smtClean="0">
                <a:solidFill>
                  <a:schemeClr val="tx1"/>
                </a:solidFill>
                <a:latin typeface="+mn-lt"/>
                <a:ea typeface="+mn-ea"/>
                <a:cs typeface="+mn-cs"/>
              </a:rPr>
              <a:t> , които биват отговоренни от администратора , този  отговор се получава на имейл адреса</a:t>
            </a:r>
            <a:endParaRPr lang="en-US" sz="1200" kern="1200" dirty="0" smtClean="0">
              <a:solidFill>
                <a:schemeClr val="tx1"/>
              </a:solidFill>
              <a:latin typeface="+mn-lt"/>
              <a:ea typeface="+mn-ea"/>
              <a:cs typeface="+mn-cs"/>
            </a:endParaRPr>
          </a:p>
          <a:p>
            <a:r>
              <a:rPr lang="bg-BG" sz="1200" kern="1200" dirty="0" smtClean="0">
                <a:solidFill>
                  <a:schemeClr val="tx1"/>
                </a:solidFill>
                <a:latin typeface="+mn-lt"/>
                <a:ea typeface="+mn-ea"/>
                <a:cs typeface="+mn-cs"/>
              </a:rPr>
              <a:t>добавена карта, защитен механизъм </a:t>
            </a:r>
            <a:r>
              <a:rPr lang="en-US" sz="1200" kern="1200" dirty="0" err="1" smtClean="0">
                <a:solidFill>
                  <a:schemeClr val="tx1"/>
                </a:solidFill>
                <a:latin typeface="+mn-lt"/>
                <a:ea typeface="+mn-ea"/>
                <a:cs typeface="+mn-cs"/>
              </a:rPr>
              <a:t>reCAPTCHA</a:t>
            </a:r>
            <a:r>
              <a:rPr lang="en-US" sz="1200" kern="1200" dirty="0" smtClean="0">
                <a:solidFill>
                  <a:schemeClr val="tx1"/>
                </a:solidFill>
                <a:latin typeface="+mn-lt"/>
                <a:ea typeface="+mn-ea"/>
                <a:cs typeface="+mn-cs"/>
              </a:rPr>
              <a:t> </a:t>
            </a:r>
            <a:r>
              <a:rPr lang="bg-BG" sz="1200" kern="1200" dirty="0" smtClean="0">
                <a:solidFill>
                  <a:schemeClr val="tx1"/>
                </a:solidFill>
                <a:latin typeface="+mn-lt"/>
                <a:ea typeface="+mn-ea"/>
                <a:cs typeface="+mn-cs"/>
              </a:rPr>
              <a:t>и валидация на всички полета, които са задължителни и съответно имат някакви ограничения в символите (имейла). Системата извежда съобщения за грешки в случаите, когато задължително поле е празно или въведената стойност е неправилна.</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13</a:t>
            </a:fld>
            <a:endParaRPr lang="bg-BG"/>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От</a:t>
            </a:r>
            <a:r>
              <a:rPr lang="bg-BG" baseline="0" dirty="0" smtClean="0"/>
              <a:t> полето вход имаме възможност за логване като администратор , или като регистриран потребител</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14</a:t>
            </a:fld>
            <a:endParaRPr lang="bg-BG"/>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	</a:t>
            </a:r>
            <a:r>
              <a:rPr lang="bg-BG" sz="1200" kern="1200" dirty="0" smtClean="0">
                <a:solidFill>
                  <a:schemeClr val="tx1"/>
                </a:solidFill>
                <a:latin typeface="+mn-lt"/>
                <a:ea typeface="+mn-ea"/>
                <a:cs typeface="+mn-cs"/>
              </a:rPr>
              <a:t>Важното при изграждането на система за онлайн резервации е наличието на модул за управление, който да бъде прост и лесен за възприемане от мениджърите. Реализирания управленски модул дава възможност на администратора на системата да управлява всеки аспект от дейността </a:t>
            </a:r>
            <a:r>
              <a:rPr lang="en-US" sz="1200" kern="1200" dirty="0" smtClean="0">
                <a:solidFill>
                  <a:schemeClr val="tx1"/>
                </a:solidFill>
                <a:latin typeface="+mn-lt"/>
                <a:ea typeface="+mn-ea"/>
                <a:cs typeface="+mn-cs"/>
              </a:rPr>
              <a:t>.</a:t>
            </a:r>
            <a:r>
              <a:rPr lang="bg-BG"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bg-BG" sz="1200" kern="1200" dirty="0" smtClean="0">
                <a:solidFill>
                  <a:schemeClr val="tx1"/>
                </a:solidFill>
                <a:latin typeface="+mn-lt"/>
                <a:ea typeface="+mn-ea"/>
                <a:cs typeface="+mn-cs"/>
              </a:rPr>
              <a:t>Реализираният екран дава възможност за бърз преглед и редакция на резервации. Табличният изглед е реализиран чрез т.нар </a:t>
            </a:r>
            <a:r>
              <a:rPr lang="en-US" sz="1200" kern="1200" dirty="0" smtClean="0">
                <a:solidFill>
                  <a:schemeClr val="tx1"/>
                </a:solidFill>
                <a:latin typeface="+mn-lt"/>
                <a:ea typeface="+mn-ea"/>
                <a:cs typeface="+mn-cs"/>
              </a:rPr>
              <a:t>grid view, </a:t>
            </a:r>
            <a:r>
              <a:rPr lang="en-US" sz="1200" kern="1200" dirty="0" err="1" smtClean="0">
                <a:solidFill>
                  <a:schemeClr val="tx1"/>
                </a:solidFill>
                <a:latin typeface="+mn-lt"/>
                <a:ea typeface="+mn-ea"/>
                <a:cs typeface="+mn-cs"/>
              </a:rPr>
              <a:t>което</a:t>
            </a:r>
            <a:r>
              <a:rPr lang="en-US" sz="1200" kern="1200" dirty="0" smtClean="0">
                <a:solidFill>
                  <a:schemeClr val="tx1"/>
                </a:solidFill>
                <a:latin typeface="+mn-lt"/>
                <a:ea typeface="+mn-ea"/>
                <a:cs typeface="+mn-cs"/>
              </a:rPr>
              <a:t> е </a:t>
            </a:r>
            <a:r>
              <a:rPr lang="en-US" sz="1200" kern="1200" dirty="0" err="1" smtClean="0">
                <a:solidFill>
                  <a:schemeClr val="tx1"/>
                </a:solidFill>
                <a:latin typeface="+mn-lt"/>
                <a:ea typeface="+mn-ea"/>
                <a:cs typeface="+mn-cs"/>
              </a:rPr>
              <a:t>част</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от</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външния</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пакет</a:t>
            </a:r>
            <a:r>
              <a:rPr lang="en-US" sz="1200" kern="1200" dirty="0" smtClean="0">
                <a:solidFill>
                  <a:schemeClr val="tx1"/>
                </a:solidFill>
                <a:latin typeface="+mn-lt"/>
                <a:ea typeface="+mn-ea"/>
                <a:cs typeface="+mn-cs"/>
              </a:rPr>
              <a:t> kendo-angular-grid. 	</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15</a:t>
            </a:fld>
            <a:endParaRPr lang="bg-BG"/>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1.</a:t>
            </a:r>
            <a:r>
              <a:rPr lang="bg-BG" sz="1200" kern="1200" dirty="0" smtClean="0">
                <a:solidFill>
                  <a:schemeClr val="tx1"/>
                </a:solidFill>
                <a:latin typeface="+mn-lt"/>
                <a:ea typeface="+mn-ea"/>
                <a:cs typeface="+mn-cs"/>
              </a:rPr>
              <a:t>Този екран е дава възможност да се коригират всички аспекти от приложението общи за трите модула. В табличен вид и с помощта на диалогови прозорци администратора има възможност да добавя/коригира и изтрива – цени и услуги, стаите в хотела, както и лицата отговорни за домашните любимци. </a:t>
            </a:r>
            <a:br>
              <a:rPr lang="bg-BG"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2.</a:t>
            </a:r>
            <a:r>
              <a:rPr lang="bg-BG" sz="1200" kern="1200" dirty="0" smtClean="0">
                <a:solidFill>
                  <a:schemeClr val="tx1"/>
                </a:solidFill>
                <a:latin typeface="+mn-lt"/>
                <a:ea typeface="+mn-ea"/>
                <a:cs typeface="+mn-cs"/>
              </a:rPr>
              <a:t>Администратора има възможност да преглежда получените съобщения и да отговаря на тях чрез изградена система от диалогови прозорци и модели към тях. </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a:t>
            </a:r>
            <a:r>
              <a:rPr lang="bg-BG" sz="1200" kern="1200" dirty="0" smtClean="0">
                <a:solidFill>
                  <a:schemeClr val="tx1"/>
                </a:solidFill>
                <a:latin typeface="+mn-lt"/>
                <a:ea typeface="+mn-ea"/>
                <a:cs typeface="+mn-cs"/>
              </a:rPr>
              <a:t> Екранът за управление на акаунти е изключително важен, тъй като до голяма степен функционалността на реалния клиент, зависи от успешното активиране на акаунта. От този панел администратора на системата има възможност да активира, изтрива и редактира акаунти. 	</a:t>
            </a:r>
            <a:br>
              <a:rPr lang="bg-BG" sz="1200" kern="1200" dirty="0" smtClean="0">
                <a:solidFill>
                  <a:schemeClr val="tx1"/>
                </a:solidFill>
                <a:latin typeface="+mn-lt"/>
                <a:ea typeface="+mn-ea"/>
                <a:cs typeface="+mn-cs"/>
              </a:rPr>
            </a:br>
            <a:r>
              <a:rPr lang="bg-BG" sz="1200" kern="1200" dirty="0" smtClean="0">
                <a:solidFill>
                  <a:schemeClr val="tx1"/>
                </a:solidFill>
                <a:latin typeface="+mn-lt"/>
                <a:ea typeface="+mn-ea"/>
                <a:cs typeface="+mn-cs"/>
              </a:rPr>
              <a:t>Интересен бе момента с активирането на акаунтите, тъй като там следваше да се направи метод, който да генерира парола с дължина 8 символа от случайни символи в т.ч цифри и букви.</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16</a:t>
            </a:fld>
            <a:endParaRPr lang="bg-BG"/>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smtClean="0">
                <a:solidFill>
                  <a:schemeClr val="tx1"/>
                </a:solidFill>
                <a:latin typeface="+mn-lt"/>
                <a:ea typeface="+mn-ea"/>
                <a:cs typeface="+mn-cs"/>
              </a:rPr>
              <a:t>Екрана дава възможност за преглед на основна информация в т.ч име на любимеца отговорно лице, възраст , порода, както и детайли за дните на престой.</a:t>
            </a:r>
          </a:p>
          <a:p>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17</a:t>
            </a:fld>
            <a:endParaRPr lang="bg-BG"/>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sz="1200" kern="1200" dirty="0" smtClean="0">
                <a:solidFill>
                  <a:schemeClr val="tx1"/>
                </a:solidFill>
                <a:latin typeface="+mn-lt"/>
                <a:ea typeface="+mn-ea"/>
                <a:cs typeface="+mn-cs"/>
              </a:rPr>
              <a:t>Чрез екрана Екстри потребителя има възможност да си добавя нови екстри към вече създадената и потвърдена резервация. Екрана беше реализиран чрез извличане на състоянието на текущата резервация:</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smtClean="0">
                <a:solidFill>
                  <a:schemeClr val="tx1"/>
                </a:solidFill>
                <a:latin typeface="+mn-lt"/>
                <a:ea typeface="+mn-ea"/>
                <a:cs typeface="+mn-cs"/>
              </a:rPr>
              <a:t/>
            </a:r>
            <a:br>
              <a:rPr lang="bg-BG" sz="1200" kern="1200" dirty="0" smtClean="0">
                <a:solidFill>
                  <a:schemeClr val="tx1"/>
                </a:solidFill>
                <a:latin typeface="+mn-lt"/>
                <a:ea typeface="+mn-ea"/>
                <a:cs typeface="+mn-cs"/>
              </a:rPr>
            </a:br>
            <a:r>
              <a:rPr lang="bg-BG" sz="1200" kern="1200" dirty="0" smtClean="0">
                <a:solidFill>
                  <a:schemeClr val="tx1"/>
                </a:solidFill>
                <a:latin typeface="+mn-lt"/>
                <a:ea typeface="+mn-ea"/>
                <a:cs typeface="+mn-cs"/>
              </a:rPr>
              <a:t>От сървърна гледна точка реализацията на този екран изисква да се вземе модела и да </a:t>
            </a:r>
            <a:r>
              <a:rPr lang="en-US" sz="1200" kern="1200" dirty="0" err="1" smtClean="0">
                <a:solidFill>
                  <a:schemeClr val="tx1"/>
                </a:solidFill>
                <a:latin typeface="+mn-lt"/>
                <a:ea typeface="+mn-ea"/>
                <a:cs typeface="+mn-cs"/>
              </a:rPr>
              <a:t>се</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изпрати</a:t>
            </a:r>
            <a:r>
              <a:rPr lang="en-US" sz="1200" kern="1200" dirty="0" smtClean="0">
                <a:solidFill>
                  <a:schemeClr val="tx1"/>
                </a:solidFill>
                <a:latin typeface="+mn-lt"/>
                <a:ea typeface="+mn-ea"/>
                <a:cs typeface="+mn-cs"/>
              </a:rPr>
              <a:t> в </a:t>
            </a:r>
            <a:r>
              <a:rPr lang="en-US" sz="1200" kern="1200" dirty="0" err="1" smtClean="0">
                <a:solidFill>
                  <a:schemeClr val="tx1"/>
                </a:solidFill>
                <a:latin typeface="+mn-lt"/>
                <a:ea typeface="+mn-ea"/>
                <a:cs typeface="+mn-cs"/>
              </a:rPr>
              <a:t>базата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данни</a:t>
            </a:r>
            <a:r>
              <a:rPr lang="bg-BG" sz="1200" kern="1200" dirty="0" smtClean="0">
                <a:solidFill>
                  <a:schemeClr val="tx1"/>
                </a:solidFill>
                <a:latin typeface="+mn-lt"/>
                <a:ea typeface="+mn-ea"/>
                <a:cs typeface="+mn-cs"/>
              </a:rPr>
              <a:t>.</a:t>
            </a:r>
          </a:p>
          <a:p>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18</a:t>
            </a:fld>
            <a:endParaRPr lang="bg-BG"/>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smtClean="0">
                <a:solidFill>
                  <a:schemeClr val="tx1"/>
                </a:solidFill>
                <a:latin typeface="+mn-lt"/>
                <a:ea typeface="+mn-ea"/>
                <a:cs typeface="+mn-cs"/>
              </a:rPr>
              <a:t>Екранът за настройки включва задаване на дневно меню за всеки от дните, през които трае резервацията и настройки за вид и продължителност на тренировка</a:t>
            </a:r>
            <a:r>
              <a:rPr lang="en-US" sz="1200" kern="1200" dirty="0" smtClean="0">
                <a:solidFill>
                  <a:schemeClr val="tx1"/>
                </a:solidFill>
                <a:latin typeface="+mn-lt"/>
                <a:ea typeface="+mn-ea"/>
                <a:cs typeface="+mn-cs"/>
              </a:rPr>
              <a:t>.</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19</a:t>
            </a:fld>
            <a:endParaRPr lang="bg-BG"/>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smtClean="0">
                <a:solidFill>
                  <a:schemeClr val="tx1"/>
                </a:solidFill>
                <a:latin typeface="+mn-lt"/>
                <a:ea typeface="+mn-ea"/>
                <a:cs typeface="+mn-cs"/>
              </a:rPr>
              <a:t>	Системите за онлайн резервации са неизменна част от хотелиерския бизнес в частност и сегмента от него свързан с домашните любимци. Тъй като този бизнес не е развит на високо ниво в България, предвид факта, че стандарта на живот на средно статистическия българин не му позволява да задели средства за комфорта на своя домашен любимец, за целите на разработката ще направя съпоставка с хотел за домашни любимци от САЩ – името му е </a:t>
            </a:r>
            <a:r>
              <a:rPr lang="en-US" sz="1200" kern="1200" dirty="0" smtClean="0">
                <a:solidFill>
                  <a:schemeClr val="tx1"/>
                </a:solidFill>
                <a:latin typeface="+mn-lt"/>
                <a:ea typeface="+mn-ea"/>
                <a:cs typeface="+mn-cs"/>
              </a:rPr>
              <a:t>Posh Pet Hotel (PPH). </a:t>
            </a:r>
            <a:r>
              <a:rPr lang="bg-BG" sz="1200" kern="1200" dirty="0" smtClean="0">
                <a:solidFill>
                  <a:schemeClr val="tx1"/>
                </a:solidFill>
                <a:latin typeface="+mn-lt"/>
                <a:ea typeface="+mn-ea"/>
                <a:cs typeface="+mn-cs"/>
              </a:rPr>
              <a:t>В таблица 4.1 е представено кратко сравнение на двете системи по редица ключови критерии. </a:t>
            </a:r>
          </a:p>
          <a:p>
            <a:endParaRPr lang="en-US" dirty="0" smtClean="0"/>
          </a:p>
          <a:p>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20</a:t>
            </a:fld>
            <a:endParaRPr lang="bg-BG"/>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smtClean="0"/>
              <a:t>1.</a:t>
            </a:r>
            <a:r>
              <a:rPr lang="bg-BG" sz="1200" b="1" dirty="0" smtClean="0"/>
              <a:t>и чрез която масовия потребител</a:t>
            </a:r>
            <a:r>
              <a:rPr lang="en-US" sz="1200" b="1" dirty="0" smtClean="0"/>
              <a:t> </a:t>
            </a:r>
            <a:r>
              <a:rPr lang="bg-BG" sz="1200" b="1" dirty="0" smtClean="0"/>
              <a:t> има възможност да се възползва от предлаганите услуги.</a:t>
            </a:r>
            <a:endParaRPr lang="en-US" sz="1200" b="1" dirty="0" smtClean="0"/>
          </a:p>
          <a:p>
            <a:r>
              <a:rPr lang="en-US" sz="1200" b="1" dirty="0" smtClean="0"/>
              <a:t>2.</a:t>
            </a:r>
            <a:r>
              <a:rPr lang="bg-BG" sz="1200" b="1" dirty="0" smtClean="0"/>
              <a:t> В частност при хотелиерския бизнес е задължително наличието на система за онлайн резервации, като успеха зависи от добре изградените модули за управление.</a:t>
            </a:r>
            <a:endParaRPr lang="en-US" sz="1200" b="1" dirty="0" smtClean="0"/>
          </a:p>
          <a:p>
            <a:r>
              <a:rPr lang="en-US" sz="1200" b="1" dirty="0" smtClean="0"/>
              <a:t>3.</a:t>
            </a:r>
            <a:r>
              <a:rPr lang="bg-BG" sz="1200" b="1" dirty="0" smtClean="0"/>
              <a:t> Осигуряване на крайния</a:t>
            </a:r>
            <a:r>
              <a:rPr lang="tr-TR" sz="1200" b="1" dirty="0" smtClean="0"/>
              <a:t> </a:t>
            </a:r>
            <a:r>
              <a:rPr lang="bg-BG" sz="1200" b="1" dirty="0" smtClean="0"/>
              <a:t>потребител удобство и сигурност в боравенето с изградения потребителски интерфейс.</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3</a:t>
            </a:fld>
            <a:endParaRPr lang="bg-BG"/>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UML </a:t>
            </a:r>
            <a:r>
              <a:rPr lang="bg-BG" sz="1200" kern="1200" dirty="0" smtClean="0">
                <a:solidFill>
                  <a:schemeClr val="tx1"/>
                </a:solidFill>
                <a:latin typeface="+mn-lt"/>
                <a:ea typeface="+mn-ea"/>
                <a:cs typeface="+mn-cs"/>
              </a:rPr>
              <a:t>диаграмите служат за визуализиране, специфициране, конструиране и документиране на елементите на една софтуерна система. В текущо представеното приложение има няколко роли, като всяка от тях има възможност да достъпва определени функционалности чрез уеб приложението. </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21</a:t>
            </a:fld>
            <a:endParaRPr lang="bg-BG"/>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Essential Use Case </a:t>
            </a:r>
            <a:r>
              <a:rPr lang="bg-BG" sz="1200" kern="1200" dirty="0" smtClean="0">
                <a:solidFill>
                  <a:schemeClr val="tx1"/>
                </a:solidFill>
                <a:latin typeface="+mn-lt"/>
                <a:ea typeface="+mn-ea"/>
                <a:cs typeface="+mn-cs"/>
              </a:rPr>
              <a:t>служи за таблично представяне на възможностите, които предоставя системата на различните участницит</a:t>
            </a:r>
            <a:r>
              <a:rPr lang="bg-BG" sz="1200" kern="1200" baseline="0" dirty="0" smtClean="0">
                <a:solidFill>
                  <a:schemeClr val="tx1"/>
                </a:solidFill>
                <a:latin typeface="+mn-lt"/>
                <a:ea typeface="+mn-ea"/>
                <a:cs typeface="+mn-cs"/>
              </a:rPr>
              <a:t> </a:t>
            </a:r>
            <a:r>
              <a:rPr lang="bg-BG" sz="1200" kern="1200" dirty="0" smtClean="0">
                <a:solidFill>
                  <a:schemeClr val="tx1"/>
                </a:solidFill>
                <a:latin typeface="+mn-lt"/>
                <a:ea typeface="+mn-ea"/>
                <a:cs typeface="+mn-cs"/>
              </a:rPr>
              <a:t>в процеса на работа с даденото приложение.В</a:t>
            </a:r>
            <a:r>
              <a:rPr lang="bg-BG" sz="1200" kern="1200" baseline="0" dirty="0" smtClean="0">
                <a:solidFill>
                  <a:schemeClr val="tx1"/>
                </a:solidFill>
                <a:latin typeface="+mn-lt"/>
                <a:ea typeface="+mn-ea"/>
                <a:cs typeface="+mn-cs"/>
              </a:rPr>
              <a:t> текущата разработка имаме 3 роли. Като на админисратора са предоставени </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22</a:t>
            </a:fld>
            <a:endParaRPr lang="bg-BG"/>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bg-BG" sz="1200" kern="1200" dirty="0" smtClean="0">
                <a:solidFill>
                  <a:schemeClr val="tx1"/>
                </a:solidFill>
                <a:latin typeface="+mn-lt"/>
                <a:ea typeface="+mn-ea"/>
                <a:cs typeface="+mn-cs"/>
              </a:rPr>
              <a:t>+Видеонаблюдение на домашния любимец – една такава опция би дала на клиента сигурност и възможност (особено за по-привързаните) да види домашният си любимец;</a:t>
            </a:r>
          </a:p>
          <a:p>
            <a:pPr lvl="0"/>
            <a:r>
              <a:rPr lang="bg-BG" sz="1200" kern="1200" dirty="0" smtClean="0">
                <a:solidFill>
                  <a:schemeClr val="tx1"/>
                </a:solidFill>
                <a:latin typeface="+mn-lt"/>
                <a:ea typeface="+mn-ea"/>
                <a:cs typeface="+mn-cs"/>
              </a:rPr>
              <a:t>+По-широка гама от продукти – в момента системата предлага стандарт</a:t>
            </a:r>
            <a:r>
              <a:rPr lang="en-US" sz="1200" kern="1200" dirty="0" smtClean="0">
                <a:solidFill>
                  <a:schemeClr val="tx1"/>
                </a:solidFill>
                <a:latin typeface="+mn-lt"/>
                <a:ea typeface="+mn-ea"/>
                <a:cs typeface="+mn-cs"/>
              </a:rPr>
              <a:t>e</a:t>
            </a:r>
            <a:r>
              <a:rPr lang="bg-BG" sz="1200" kern="1200" dirty="0" smtClean="0">
                <a:solidFill>
                  <a:schemeClr val="tx1"/>
                </a:solidFill>
                <a:latin typeface="+mn-lt"/>
                <a:ea typeface="+mn-ea"/>
                <a:cs typeface="+mn-cs"/>
              </a:rPr>
              <a:t>н набор от услуги включващ всички основни нужди на животното;</a:t>
            </a:r>
          </a:p>
          <a:p>
            <a:r>
              <a:rPr lang="bg-BG" dirty="0" smtClean="0"/>
              <a:t>+</a:t>
            </a:r>
            <a:r>
              <a:rPr lang="bg-BG" sz="1200" kern="1200" dirty="0" smtClean="0">
                <a:solidFill>
                  <a:schemeClr val="tx1"/>
                </a:solidFill>
                <a:latin typeface="+mn-lt"/>
                <a:ea typeface="+mn-ea"/>
                <a:cs typeface="+mn-cs"/>
              </a:rPr>
              <a:t>блог/форум, в който да се получават отзиви за качеството на услугите</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23</a:t>
            </a:fld>
            <a:endParaRPr lang="bg-BG"/>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Дали потребителят</a:t>
            </a:r>
            <a:r>
              <a:rPr lang="bg-BG" baseline="0" dirty="0" smtClean="0"/>
              <a:t> , който иска да се регистрира е одобрен от администратора т.е дали е активиран профила му.стойността може да е 0 или 1  </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25</a:t>
            </a:fld>
            <a:endParaRPr lang="bg-BG"/>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26</a:t>
            </a:fld>
            <a:endParaRPr lang="bg-BG"/>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27</a:t>
            </a:fld>
            <a:endParaRPr lang="bg-BG"/>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sz="1200" kern="1200" dirty="0" smtClean="0">
                <a:solidFill>
                  <a:schemeClr val="tx1"/>
                </a:solidFill>
                <a:latin typeface="+mn-lt"/>
                <a:ea typeface="+mn-ea"/>
                <a:cs typeface="+mn-cs"/>
              </a:rPr>
              <a:t>използва се </a:t>
            </a:r>
            <a:r>
              <a:rPr lang="en-US" sz="1200" kern="1200" dirty="0" err="1" smtClean="0">
                <a:solidFill>
                  <a:schemeClr val="tx1"/>
                </a:solidFill>
                <a:latin typeface="+mn-lt"/>
                <a:ea typeface="+mn-ea"/>
                <a:cs typeface="+mn-cs"/>
              </a:rPr>
              <a:t>bcrypt</a:t>
            </a:r>
            <a:r>
              <a:rPr lang="en-US" sz="1200" kern="1200" dirty="0" smtClean="0">
                <a:solidFill>
                  <a:schemeClr val="tx1"/>
                </a:solidFill>
                <a:latin typeface="+mn-lt"/>
                <a:ea typeface="+mn-ea"/>
                <a:cs typeface="+mn-cs"/>
              </a:rPr>
              <a:t> </a:t>
            </a:r>
            <a:r>
              <a:rPr lang="bg-BG" sz="1200" kern="1200" dirty="0" smtClean="0">
                <a:solidFill>
                  <a:schemeClr val="tx1"/>
                </a:solidFill>
                <a:latin typeface="+mn-lt"/>
                <a:ea typeface="+mn-ea"/>
                <a:cs typeface="+mn-cs"/>
              </a:rPr>
              <a:t>което е базирано на </a:t>
            </a:r>
            <a:r>
              <a:rPr lang="en-US" sz="1200" kern="1200" dirty="0" smtClean="0">
                <a:solidFill>
                  <a:schemeClr val="tx1"/>
                </a:solidFill>
                <a:latin typeface="+mn-lt"/>
                <a:ea typeface="+mn-ea"/>
                <a:cs typeface="+mn-cs"/>
              </a:rPr>
              <a:t>blowfish </a:t>
            </a:r>
            <a:r>
              <a:rPr lang="bg-BG" sz="1200" kern="1200" dirty="0" smtClean="0">
                <a:solidFill>
                  <a:schemeClr val="tx1"/>
                </a:solidFill>
                <a:latin typeface="+mn-lt"/>
                <a:ea typeface="+mn-ea"/>
                <a:cs typeface="+mn-cs"/>
              </a:rPr>
              <a:t>алгоритъма</a:t>
            </a:r>
          </a:p>
          <a:p>
            <a:r>
              <a:rPr lang="en-US" sz="1200" kern="1200" dirty="0" smtClean="0">
                <a:solidFill>
                  <a:schemeClr val="tx1"/>
                </a:solidFill>
                <a:latin typeface="+mn-lt"/>
                <a:ea typeface="+mn-ea"/>
                <a:cs typeface="+mn-cs"/>
              </a:rPr>
              <a:t>blowfish </a:t>
            </a:r>
            <a:r>
              <a:rPr lang="en-US" sz="1200" kern="1200" dirty="0" err="1" smtClean="0">
                <a:solidFill>
                  <a:schemeClr val="tx1"/>
                </a:solidFill>
                <a:latin typeface="+mn-lt"/>
                <a:ea typeface="+mn-ea"/>
                <a:cs typeface="+mn-cs"/>
              </a:rPr>
              <a:t>разделя</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алгоритъма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на</a:t>
            </a:r>
            <a:r>
              <a:rPr lang="en-US" sz="1200" kern="1200" dirty="0" smtClean="0">
                <a:solidFill>
                  <a:schemeClr val="tx1"/>
                </a:solidFill>
                <a:latin typeface="+mn-lt"/>
                <a:ea typeface="+mn-ea"/>
                <a:cs typeface="+mn-cs"/>
              </a:rPr>
              <a:t> 4-ри 8 </a:t>
            </a:r>
            <a:r>
              <a:rPr lang="en-US" sz="1200" kern="1200" dirty="0" err="1" smtClean="0">
                <a:solidFill>
                  <a:schemeClr val="tx1"/>
                </a:solidFill>
                <a:latin typeface="+mn-lt"/>
                <a:ea typeface="+mn-ea"/>
                <a:cs typeface="+mn-cs"/>
              </a:rPr>
              <a:t>битови</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части</a:t>
            </a:r>
            <a:r>
              <a:rPr lang="en-US" sz="1200" kern="1200" dirty="0" smtClean="0">
                <a:solidFill>
                  <a:schemeClr val="tx1"/>
                </a:solidFill>
                <a:latin typeface="+mn-lt"/>
                <a:ea typeface="+mn-ea"/>
                <a:cs typeface="+mn-cs"/>
              </a:rPr>
              <a:t> и </a:t>
            </a:r>
            <a:r>
              <a:rPr lang="en-US" sz="1200" kern="1200" dirty="0" err="1" smtClean="0">
                <a:solidFill>
                  <a:schemeClr val="tx1"/>
                </a:solidFill>
                <a:latin typeface="+mn-lt"/>
                <a:ea typeface="+mn-ea"/>
                <a:cs typeface="+mn-cs"/>
              </a:rPr>
              <a:t>след</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то</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ги</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съединява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операцията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се</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извършва</a:t>
            </a:r>
            <a:r>
              <a:rPr lang="en-US" sz="1200" kern="1200" dirty="0" smtClean="0">
                <a:solidFill>
                  <a:schemeClr val="tx1"/>
                </a:solidFill>
                <a:latin typeface="+mn-lt"/>
                <a:ea typeface="+mn-ea"/>
                <a:cs typeface="+mn-cs"/>
              </a:rPr>
              <a:t> 16 </a:t>
            </a:r>
            <a:r>
              <a:rPr lang="en-US" sz="1200" kern="1200" dirty="0" err="1" smtClean="0">
                <a:solidFill>
                  <a:schemeClr val="tx1"/>
                </a:solidFill>
                <a:latin typeface="+mn-lt"/>
                <a:ea typeface="+mn-ea"/>
                <a:cs typeface="+mn-cs"/>
              </a:rPr>
              <a:t>пъти</a:t>
            </a:r>
            <a:endParaRPr lang="bg-BG" sz="1200" kern="1200" dirty="0" smtClean="0">
              <a:solidFill>
                <a:schemeClr val="tx1"/>
              </a:solidFill>
              <a:latin typeface="+mn-lt"/>
              <a:ea typeface="+mn-ea"/>
              <a:cs typeface="+mn-cs"/>
            </a:endParaRPr>
          </a:p>
          <a:p>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28</a:t>
            </a:fld>
            <a:endParaRPr lang="bg-BG"/>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sz="1200" kern="1200" dirty="0" smtClean="0">
                <a:solidFill>
                  <a:schemeClr val="tx1"/>
                </a:solidFill>
                <a:latin typeface="+mn-lt"/>
                <a:ea typeface="+mn-ea"/>
                <a:cs typeface="+mn-cs"/>
              </a:rPr>
              <a:t>	Браузър приложенията могат да бъдат представени, като съставени от </a:t>
            </a:r>
            <a:r>
              <a:rPr lang="en-US" sz="1200" kern="1200" dirty="0" smtClean="0">
                <a:solidFill>
                  <a:schemeClr val="tx1"/>
                </a:solidFill>
                <a:latin typeface="+mn-lt"/>
                <a:ea typeface="+mn-ea"/>
                <a:cs typeface="+mn-cs"/>
              </a:rPr>
              <a:t>HTML, CSS и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a:t>
            </a:r>
            <a:r>
              <a:rPr lang="bg-BG" sz="1200" kern="1200" dirty="0" smtClean="0">
                <a:solidFill>
                  <a:schemeClr val="tx1"/>
                </a:solidFill>
                <a:latin typeface="+mn-lt"/>
                <a:ea typeface="+mn-ea"/>
                <a:cs typeface="+mn-cs"/>
              </a:rPr>
              <a:t>Проблемите възникват, когато приложението стане сложно (комплексно) и стане трудно да се поддържат и по-трудно става интегриране на промените.</a:t>
            </a:r>
            <a:r>
              <a:rPr lang="en-US" sz="1200" kern="1200" dirty="0" smtClean="0">
                <a:solidFill>
                  <a:schemeClr val="tx1"/>
                </a:solidFill>
                <a:latin typeface="+mn-lt"/>
                <a:ea typeface="+mn-ea"/>
                <a:cs typeface="+mn-cs"/>
              </a:rPr>
              <a:t>Angular </a:t>
            </a:r>
            <a:r>
              <a:rPr lang="bg-BG" sz="1200" kern="1200" dirty="0" smtClean="0">
                <a:solidFill>
                  <a:schemeClr val="tx1"/>
                </a:solidFill>
                <a:latin typeface="+mn-lt"/>
                <a:ea typeface="+mn-ea"/>
                <a:cs typeface="+mn-cs"/>
              </a:rPr>
              <a:t>решава тези проблеми, като интегрира Компонентно базирана архитектура. Това е шаблон, който препозиционира различен брой компоненти в дадено приложение</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4</a:t>
            </a:fld>
            <a:endParaRPr lang="bg-BG"/>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JSON Web Token </a:t>
            </a:r>
            <a:r>
              <a:rPr lang="bg-BG" sz="1200" kern="1200" dirty="0" smtClean="0">
                <a:solidFill>
                  <a:schemeClr val="tx1"/>
                </a:solidFill>
                <a:latin typeface="+mn-lt"/>
                <a:ea typeface="+mn-ea"/>
                <a:cs typeface="+mn-cs"/>
              </a:rPr>
              <a:t>е </a:t>
            </a:r>
            <a:r>
              <a:rPr lang="en-US" sz="1200" kern="1200" dirty="0" smtClean="0">
                <a:solidFill>
                  <a:schemeClr val="tx1"/>
                </a:solidFill>
                <a:latin typeface="+mn-lt"/>
                <a:ea typeface="+mn-ea"/>
                <a:cs typeface="+mn-cs"/>
              </a:rPr>
              <a:t>JSON</a:t>
            </a:r>
            <a:r>
              <a:rPr lang="bg-BG" sz="1200" kern="1200" dirty="0" smtClean="0">
                <a:solidFill>
                  <a:schemeClr val="tx1"/>
                </a:solidFill>
                <a:latin typeface="+mn-lt"/>
                <a:ea typeface="+mn-ea"/>
                <a:cs typeface="+mn-cs"/>
              </a:rPr>
              <a:t>-базиран отворен стандарт (</a:t>
            </a:r>
            <a:r>
              <a:rPr lang="en-US" sz="1200" kern="1200" dirty="0" smtClean="0">
                <a:solidFill>
                  <a:schemeClr val="tx1"/>
                </a:solidFill>
                <a:latin typeface="+mn-lt"/>
                <a:ea typeface="+mn-ea"/>
                <a:cs typeface="+mn-cs"/>
              </a:rPr>
              <a:t>RFC 7519) </a:t>
            </a:r>
            <a:r>
              <a:rPr lang="bg-BG" sz="1200" kern="1200" dirty="0" smtClean="0">
                <a:solidFill>
                  <a:schemeClr val="tx1"/>
                </a:solidFill>
                <a:latin typeface="+mn-lt"/>
                <a:ea typeface="+mn-ea"/>
                <a:cs typeface="+mn-cs"/>
              </a:rPr>
              <a:t>за създаване на ключ за достъп, който съдържа в себе си последователност от искания за успешно автентициране на потребителя и правата му в системата.По своята същност представлява </a:t>
            </a:r>
            <a:r>
              <a:rPr lang="en-US" sz="1200" kern="1200" dirty="0" smtClean="0">
                <a:solidFill>
                  <a:schemeClr val="tx1"/>
                </a:solidFill>
                <a:latin typeface="+mn-lt"/>
                <a:ea typeface="+mn-ea"/>
                <a:cs typeface="+mn-cs"/>
              </a:rPr>
              <a:t>JSON </a:t>
            </a:r>
            <a:r>
              <a:rPr lang="bg-BG" sz="1200" kern="1200" dirty="0" smtClean="0">
                <a:solidFill>
                  <a:schemeClr val="tx1"/>
                </a:solidFill>
                <a:latin typeface="+mn-lt"/>
                <a:ea typeface="+mn-ea"/>
                <a:cs typeface="+mn-cs"/>
              </a:rPr>
              <a:t>обект, който се разглежда, като сигурен начин за предване на съвкупност от информация между страни в процеса на комуникация</a:t>
            </a:r>
          </a:p>
          <a:p>
            <a:r>
              <a:rPr lang="en-US" sz="1200" kern="1200" dirty="0" smtClean="0">
                <a:solidFill>
                  <a:schemeClr val="tx1"/>
                </a:solidFill>
                <a:latin typeface="+mn-lt"/>
                <a:ea typeface="+mn-ea"/>
                <a:cs typeface="+mn-cs"/>
              </a:rPr>
              <a:t>	</a:t>
            </a:r>
            <a:r>
              <a:rPr lang="bg-BG" sz="1200" kern="1200" dirty="0" smtClean="0">
                <a:solidFill>
                  <a:schemeClr val="tx1"/>
                </a:solidFill>
                <a:latin typeface="+mn-lt"/>
                <a:ea typeface="+mn-ea"/>
                <a:cs typeface="+mn-cs"/>
              </a:rPr>
              <a:t>На фигура 2-3 е представено приложението на </a:t>
            </a:r>
            <a:r>
              <a:rPr lang="en-US" sz="1200" kern="1200" dirty="0" smtClean="0">
                <a:solidFill>
                  <a:schemeClr val="tx1"/>
                </a:solidFill>
                <a:latin typeface="+mn-lt"/>
                <a:ea typeface="+mn-ea"/>
                <a:cs typeface="+mn-cs"/>
              </a:rPr>
              <a:t>JWT </a:t>
            </a:r>
            <a:r>
              <a:rPr lang="bg-BG" sz="1200" kern="1200" dirty="0" smtClean="0">
                <a:solidFill>
                  <a:schemeClr val="tx1"/>
                </a:solidFill>
                <a:latin typeface="+mn-lt"/>
                <a:ea typeface="+mn-ea"/>
                <a:cs typeface="+mn-cs"/>
              </a:rPr>
              <a:t>в процеса на комуникация между потребителя и сървъра. След успешно въвеждане на входни данни и изпращането им към сървъра, в него се генерира т.нар токън, който се изпраща обратно към потребителя в случай, че данните за вписване са коректни. </a:t>
            </a:r>
          </a:p>
          <a:p>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5</a:t>
            </a:fld>
            <a:endParaRPr lang="bg-BG"/>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TypeScript</a:t>
            </a:r>
            <a:r>
              <a:rPr lang="en-US" sz="1200" kern="1200" dirty="0" smtClean="0">
                <a:solidFill>
                  <a:schemeClr val="tx1"/>
                </a:solidFill>
                <a:latin typeface="+mn-lt"/>
                <a:ea typeface="+mn-ea"/>
                <a:cs typeface="+mn-cs"/>
              </a:rPr>
              <a:t> </a:t>
            </a:r>
            <a:r>
              <a:rPr lang="bg-BG" sz="1200" kern="1200" dirty="0" smtClean="0">
                <a:solidFill>
                  <a:schemeClr val="tx1"/>
                </a:solidFill>
                <a:latin typeface="+mn-lt"/>
                <a:ea typeface="+mn-ea"/>
                <a:cs typeface="+mn-cs"/>
              </a:rPr>
              <a:t>представлява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типизиран</a:t>
            </a:r>
            <a:r>
              <a:rPr lang="bg-BG" sz="1200" kern="1200" dirty="0" smtClean="0">
                <a:solidFill>
                  <a:schemeClr val="tx1"/>
                </a:solidFill>
                <a:latin typeface="+mn-lt"/>
                <a:ea typeface="+mn-ea"/>
                <a:cs typeface="+mn-cs"/>
              </a:rPr>
              <a:t> диалект на </a:t>
            </a:r>
            <a:r>
              <a:rPr lang="en-US" sz="1200" kern="1200" dirty="0" smtClean="0">
                <a:solidFill>
                  <a:schemeClr val="tx1"/>
                </a:solidFill>
                <a:latin typeface="+mn-lt"/>
                <a:ea typeface="+mn-ea"/>
                <a:cs typeface="+mn-cs"/>
              </a:rPr>
              <a:t>JavaScript,</a:t>
            </a:r>
            <a:r>
              <a:rPr lang="bg-BG" sz="1200" kern="1200" dirty="0" smtClean="0">
                <a:solidFill>
                  <a:schemeClr val="tx1"/>
                </a:solidFill>
                <a:latin typeface="+mn-lt"/>
                <a:ea typeface="+mn-ea"/>
                <a:cs typeface="+mn-cs"/>
              </a:rPr>
              <a:t> който се компилира до чист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TypeScript</a:t>
            </a:r>
            <a:r>
              <a:rPr lang="en-US" sz="1200" kern="1200" dirty="0" smtClean="0">
                <a:solidFill>
                  <a:schemeClr val="tx1"/>
                </a:solidFill>
                <a:latin typeface="+mn-lt"/>
                <a:ea typeface="+mn-ea"/>
                <a:cs typeface="+mn-cs"/>
              </a:rPr>
              <a:t> </a:t>
            </a:r>
            <a:r>
              <a:rPr lang="bg-BG" sz="1200" kern="1200" dirty="0" smtClean="0">
                <a:solidFill>
                  <a:schemeClr val="tx1"/>
                </a:solidFill>
                <a:latin typeface="+mn-lt"/>
                <a:ea typeface="+mn-ea"/>
                <a:cs typeface="+mn-cs"/>
              </a:rPr>
              <a:t>произлиза от възприеманите недостатъци на </a:t>
            </a:r>
            <a:r>
              <a:rPr lang="en-US" sz="1200" kern="1200" dirty="0" smtClean="0">
                <a:solidFill>
                  <a:schemeClr val="tx1"/>
                </a:solidFill>
                <a:latin typeface="+mn-lt"/>
                <a:ea typeface="+mn-ea"/>
                <a:cs typeface="+mn-cs"/>
              </a:rPr>
              <a:t>JavaScript </a:t>
            </a:r>
            <a:r>
              <a:rPr lang="bg-BG" sz="1200" kern="1200" dirty="0" smtClean="0">
                <a:solidFill>
                  <a:schemeClr val="tx1"/>
                </a:solidFill>
                <a:latin typeface="+mn-lt"/>
                <a:ea typeface="+mn-ea"/>
                <a:cs typeface="+mn-cs"/>
              </a:rPr>
              <a:t>за разработването на мащабни приложения</a:t>
            </a:r>
            <a:r>
              <a:rPr lang="en-US" sz="1200" kern="1200" dirty="0" smtClean="0">
                <a:solidFill>
                  <a:schemeClr val="tx1"/>
                </a:solidFill>
                <a:latin typeface="+mn-lt"/>
                <a:ea typeface="+mn-ea"/>
                <a:cs typeface="+mn-cs"/>
              </a:rPr>
              <a:t>.</a:t>
            </a:r>
            <a:r>
              <a:rPr lang="bg-BG" sz="1200" kern="1200" dirty="0" smtClean="0">
                <a:solidFill>
                  <a:schemeClr val="tx1"/>
                </a:solidFill>
                <a:latin typeface="+mn-lt"/>
                <a:ea typeface="+mn-ea"/>
                <a:cs typeface="+mn-cs"/>
              </a:rPr>
              <a:t> С приемането на </a:t>
            </a:r>
            <a:r>
              <a:rPr lang="en-US" sz="1200" kern="1200" dirty="0" err="1" smtClean="0">
                <a:solidFill>
                  <a:schemeClr val="tx1"/>
                </a:solidFill>
                <a:latin typeface="+mn-lt"/>
                <a:ea typeface="+mn-ea"/>
                <a:cs typeface="+mn-cs"/>
              </a:rPr>
              <a:t>ECMAScript</a:t>
            </a:r>
            <a:r>
              <a:rPr lang="en-US" sz="1200" kern="1200" dirty="0" smtClean="0">
                <a:solidFill>
                  <a:schemeClr val="tx1"/>
                </a:solidFill>
                <a:latin typeface="+mn-lt"/>
                <a:ea typeface="+mn-ea"/>
                <a:cs typeface="+mn-cs"/>
              </a:rPr>
              <a:t> 6 </a:t>
            </a:r>
            <a:r>
              <a:rPr lang="bg-BG" sz="1200" kern="1200" dirty="0" smtClean="0">
                <a:solidFill>
                  <a:schemeClr val="tx1"/>
                </a:solidFill>
                <a:latin typeface="+mn-lt"/>
                <a:ea typeface="+mn-ea"/>
                <a:cs typeface="+mn-cs"/>
              </a:rPr>
              <a:t>в </a:t>
            </a:r>
            <a:r>
              <a:rPr lang="en-US" sz="1200" kern="1200" dirty="0" smtClean="0">
                <a:solidFill>
                  <a:schemeClr val="tx1"/>
                </a:solidFill>
                <a:latin typeface="+mn-lt"/>
                <a:ea typeface="+mn-ea"/>
                <a:cs typeface="+mn-cs"/>
              </a:rPr>
              <a:t>JavaScript </a:t>
            </a:r>
            <a:r>
              <a:rPr lang="bg-BG" sz="1200" kern="1200" dirty="0" smtClean="0">
                <a:solidFill>
                  <a:schemeClr val="tx1"/>
                </a:solidFill>
                <a:latin typeface="+mn-lt"/>
                <a:ea typeface="+mn-ea"/>
                <a:cs typeface="+mn-cs"/>
              </a:rPr>
              <a:t>света се въвежда концепцията за модулите. Те представляват съвкупност от логически свързани конструкции в т.ч методи, константи, класове</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Spring Framework е </a:t>
            </a:r>
            <a:r>
              <a:rPr lang="en-US" sz="1200" kern="1200" dirty="0" err="1" smtClean="0">
                <a:solidFill>
                  <a:schemeClr val="tx1"/>
                </a:solidFill>
                <a:latin typeface="+mn-lt"/>
                <a:ea typeface="+mn-ea"/>
                <a:cs typeface="+mn-cs"/>
              </a:rPr>
              <a:t>технологична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рамка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или</a:t>
            </a:r>
            <a:r>
              <a:rPr lang="en-US" sz="1200" kern="1200" dirty="0" smtClean="0">
                <a:solidFill>
                  <a:schemeClr val="tx1"/>
                </a:solidFill>
                <a:latin typeface="+mn-lt"/>
                <a:ea typeface="+mn-ea"/>
                <a:cs typeface="+mn-cs"/>
              </a:rPr>
              <a:t> „framework), </a:t>
            </a:r>
            <a:r>
              <a:rPr lang="en-US" sz="1200" kern="1200" dirty="0" err="1" smtClean="0">
                <a:solidFill>
                  <a:schemeClr val="tx1"/>
                </a:solidFill>
                <a:latin typeface="+mn-lt"/>
                <a:ea typeface="+mn-ea"/>
                <a:cs typeface="+mn-cs"/>
              </a:rPr>
              <a:t>която</a:t>
            </a:r>
            <a:r>
              <a:rPr lang="en-US" sz="1200" kern="1200" dirty="0" smtClean="0">
                <a:solidFill>
                  <a:schemeClr val="tx1"/>
                </a:solidFill>
                <a:latin typeface="+mn-lt"/>
                <a:ea typeface="+mn-ea"/>
                <a:cs typeface="+mn-cs"/>
              </a:rPr>
              <a:t> е с </a:t>
            </a:r>
            <a:r>
              <a:rPr lang="en-US" sz="1200" kern="1200" dirty="0" err="1" smtClean="0">
                <a:solidFill>
                  <a:schemeClr val="tx1"/>
                </a:solidFill>
                <a:latin typeface="+mn-lt"/>
                <a:ea typeface="+mn-ea"/>
                <a:cs typeface="+mn-cs"/>
              </a:rPr>
              <a:t>отворен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код</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Тя</a:t>
            </a:r>
            <a:r>
              <a:rPr lang="en-US" sz="1200" kern="1200" dirty="0" smtClean="0">
                <a:solidFill>
                  <a:schemeClr val="tx1"/>
                </a:solidFill>
                <a:latin typeface="+mn-lt"/>
                <a:ea typeface="+mn-ea"/>
                <a:cs typeface="+mn-cs"/>
              </a:rPr>
              <a:t> е </a:t>
            </a:r>
            <a:r>
              <a:rPr lang="en-US" sz="1200" kern="1200" dirty="0" err="1" smtClean="0">
                <a:solidFill>
                  <a:schemeClr val="tx1"/>
                </a:solidFill>
                <a:latin typeface="+mn-lt"/>
                <a:ea typeface="+mn-ea"/>
                <a:cs typeface="+mn-cs"/>
              </a:rPr>
              <a:t>предназначена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за</a:t>
            </a:r>
            <a:r>
              <a:rPr lang="en-US" sz="1200" kern="1200" dirty="0" smtClean="0">
                <a:solidFill>
                  <a:schemeClr val="tx1"/>
                </a:solidFill>
                <a:latin typeface="+mn-lt"/>
                <a:ea typeface="+mn-ea"/>
                <a:cs typeface="+mn-cs"/>
              </a:rPr>
              <a:t> Java </a:t>
            </a:r>
            <a:r>
              <a:rPr lang="en-US" sz="1200" kern="1200" dirty="0" err="1" smtClean="0">
                <a:solidFill>
                  <a:schemeClr val="tx1"/>
                </a:solidFill>
                <a:latin typeface="+mn-lt"/>
                <a:ea typeface="+mn-ea"/>
                <a:cs typeface="+mn-cs"/>
              </a:rPr>
              <a:t>платформата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като</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предoставя</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множество</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различни</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функции</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които</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улесняват</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разработката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на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различни</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приложения</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базирани</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на</a:t>
            </a:r>
            <a:r>
              <a:rPr lang="en-US" sz="1200" kern="1200" dirty="0" smtClean="0">
                <a:solidFill>
                  <a:schemeClr val="tx1"/>
                </a:solidFill>
                <a:latin typeface="+mn-lt"/>
                <a:ea typeface="+mn-ea"/>
                <a:cs typeface="+mn-cs"/>
              </a:rPr>
              <a:t> Java. Spring </a:t>
            </a:r>
            <a:r>
              <a:rPr lang="bg-BG" sz="1200" kern="1200" dirty="0" smtClean="0">
                <a:solidFill>
                  <a:schemeClr val="tx1"/>
                </a:solidFill>
                <a:latin typeface="+mn-lt"/>
                <a:ea typeface="+mn-ea"/>
                <a:cs typeface="+mn-cs"/>
              </a:rPr>
              <a:t>е организиран по модулен начин. </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6</a:t>
            </a:fld>
            <a:endParaRPr lang="bg-BG"/>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smtClean="0">
                <a:solidFill>
                  <a:schemeClr val="tx1"/>
                </a:solidFill>
                <a:latin typeface="+mn-lt"/>
                <a:ea typeface="+mn-ea"/>
                <a:cs typeface="+mn-cs"/>
              </a:rPr>
              <a:t>В основата на всяко уеб базирано приложение задължително присъства HTTP протокола и заявките, които клиентските приложения правят към сървъра. Приложението „</a:t>
            </a:r>
            <a:r>
              <a:rPr lang="en-US" sz="1200" kern="1200" dirty="0" smtClean="0">
                <a:solidFill>
                  <a:schemeClr val="tx1"/>
                </a:solidFill>
                <a:latin typeface="+mn-lt"/>
                <a:ea typeface="+mn-ea"/>
                <a:cs typeface="+mn-cs"/>
              </a:rPr>
              <a:t>Kingdom Pets” </a:t>
            </a:r>
            <a:r>
              <a:rPr lang="bg-BG" sz="1200" kern="1200" dirty="0" smtClean="0">
                <a:solidFill>
                  <a:schemeClr val="tx1"/>
                </a:solidFill>
                <a:latin typeface="+mn-lt"/>
                <a:ea typeface="+mn-ea"/>
                <a:cs typeface="+mn-cs"/>
              </a:rPr>
              <a:t>се придържа към тази концепция, като уеб модула комуникира с базата данни чрез </a:t>
            </a:r>
            <a:r>
              <a:rPr lang="en-US" sz="1200" kern="1200" dirty="0" err="1" smtClean="0">
                <a:solidFill>
                  <a:schemeClr val="tx1"/>
                </a:solidFill>
                <a:latin typeface="+mn-lt"/>
                <a:ea typeface="+mn-ea"/>
                <a:cs typeface="+mn-cs"/>
              </a:rPr>
              <a:t>WebAPI</a:t>
            </a:r>
            <a:r>
              <a:rPr lang="en-US" sz="1200" kern="1200" dirty="0" smtClean="0">
                <a:solidFill>
                  <a:schemeClr val="tx1"/>
                </a:solidFill>
                <a:latin typeface="+mn-lt"/>
                <a:ea typeface="+mn-ea"/>
                <a:cs typeface="+mn-cs"/>
              </a:rPr>
              <a:t>. </a:t>
            </a:r>
            <a:r>
              <a:rPr lang="bg-BG" sz="1200" kern="1200" dirty="0" smtClean="0">
                <a:solidFill>
                  <a:schemeClr val="tx1"/>
                </a:solidFill>
                <a:latin typeface="+mn-lt"/>
                <a:ea typeface="+mn-ea"/>
                <a:cs typeface="+mn-cs"/>
              </a:rPr>
              <a:t>За да се гарантира сигурността в процеса на извличане на информация е имплементиран т.нар </a:t>
            </a:r>
            <a:r>
              <a:rPr lang="en-US" sz="1200" kern="1200" dirty="0" smtClean="0">
                <a:solidFill>
                  <a:schemeClr val="tx1"/>
                </a:solidFill>
                <a:latin typeface="+mn-lt"/>
                <a:ea typeface="+mn-ea"/>
                <a:cs typeface="+mn-cs"/>
              </a:rPr>
              <a:t>JWT. </a:t>
            </a:r>
            <a:r>
              <a:rPr lang="en-US" sz="1200" kern="1200" dirty="0" err="1" smtClean="0">
                <a:solidFill>
                  <a:schemeClr val="tx1"/>
                </a:solidFill>
                <a:latin typeface="+mn-lt"/>
                <a:ea typeface="+mn-ea"/>
                <a:cs typeface="+mn-cs"/>
              </a:rPr>
              <a:t>Токън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жетон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чрез</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който</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даден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потребител</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се</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автентицира</a:t>
            </a:r>
            <a:r>
              <a:rPr lang="en-US" sz="1200" kern="1200" dirty="0" smtClean="0">
                <a:solidFill>
                  <a:schemeClr val="tx1"/>
                </a:solidFill>
                <a:latin typeface="+mn-lt"/>
                <a:ea typeface="+mn-ea"/>
                <a:cs typeface="+mn-cs"/>
              </a:rPr>
              <a:t> в </a:t>
            </a:r>
            <a:r>
              <a:rPr lang="en-US" sz="1200" kern="1200" dirty="0" err="1" smtClean="0">
                <a:solidFill>
                  <a:schemeClr val="tx1"/>
                </a:solidFill>
                <a:latin typeface="+mn-lt"/>
                <a:ea typeface="+mn-ea"/>
                <a:cs typeface="+mn-cs"/>
              </a:rPr>
              <a:t>системата</a:t>
            </a:r>
            <a:r>
              <a:rPr lang="en-US" sz="1200" kern="1200" dirty="0" smtClean="0">
                <a:solidFill>
                  <a:schemeClr val="tx1"/>
                </a:solidFill>
                <a:latin typeface="+mn-lt"/>
                <a:ea typeface="+mn-ea"/>
                <a:cs typeface="+mn-cs"/>
              </a:rPr>
              <a:t> и </a:t>
            </a:r>
            <a:r>
              <a:rPr lang="en-US" sz="1200" kern="1200" dirty="0" err="1" smtClean="0">
                <a:solidFill>
                  <a:schemeClr val="tx1"/>
                </a:solidFill>
                <a:latin typeface="+mn-lt"/>
                <a:ea typeface="+mn-ea"/>
                <a:cs typeface="+mn-cs"/>
              </a:rPr>
              <a:t>срещу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чието</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предоставяне</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той</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получава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ресурси</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от</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базата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от</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данни</a:t>
            </a:r>
            <a:r>
              <a:rPr lang="en-US" sz="1200" kern="1200" dirty="0" smtClean="0">
                <a:solidFill>
                  <a:schemeClr val="tx1"/>
                </a:solidFill>
                <a:latin typeface="+mn-lt"/>
                <a:ea typeface="+mn-ea"/>
                <a:cs typeface="+mn-cs"/>
              </a:rPr>
              <a:t>.</a:t>
            </a:r>
            <a:r>
              <a:rPr lang="bg-BG" sz="1200" kern="1200" dirty="0" smtClean="0">
                <a:solidFill>
                  <a:schemeClr val="tx1"/>
                </a:solidFill>
                <a:latin typeface="+mn-lt"/>
                <a:ea typeface="+mn-ea"/>
                <a:cs typeface="+mn-cs"/>
              </a:rPr>
              <a:t> Системата предоставя възможност за достъп до определени функционалности, които не зависят от съществуването на жетон т.нар. точки с публичен достъп. За всички други се изисква, като в структурата му се съдържа неговата роля в системата За съхраняването на токъна се използва </a:t>
            </a:r>
            <a:r>
              <a:rPr lang="en-US" sz="1200" kern="1200" dirty="0" err="1" smtClean="0">
                <a:solidFill>
                  <a:schemeClr val="tx1"/>
                </a:solidFill>
                <a:latin typeface="+mn-lt"/>
                <a:ea typeface="+mn-ea"/>
                <a:cs typeface="+mn-cs"/>
              </a:rPr>
              <a:t>localStorage</a:t>
            </a:r>
            <a:r>
              <a:rPr lang="en-US" sz="1200" kern="1200" dirty="0" smtClean="0">
                <a:solidFill>
                  <a:schemeClr val="tx1"/>
                </a:solidFill>
                <a:latin typeface="+mn-lt"/>
                <a:ea typeface="+mn-ea"/>
                <a:cs typeface="+mn-cs"/>
              </a:rPr>
              <a:t> </a:t>
            </a:r>
            <a:r>
              <a:rPr lang="bg-BG" sz="1200" kern="1200" dirty="0" smtClean="0">
                <a:solidFill>
                  <a:schemeClr val="tx1"/>
                </a:solidFill>
                <a:latin typeface="+mn-lt"/>
                <a:ea typeface="+mn-ea"/>
                <a:cs typeface="+mn-cs"/>
              </a:rPr>
              <a:t>на браузъра, който дава възможност за съхранение на информация до 5 </a:t>
            </a:r>
            <a:r>
              <a:rPr lang="en-US" sz="1200" kern="1200" dirty="0" smtClean="0">
                <a:solidFill>
                  <a:schemeClr val="tx1"/>
                </a:solidFill>
                <a:latin typeface="+mn-lt"/>
                <a:ea typeface="+mn-ea"/>
                <a:cs typeface="+mn-cs"/>
              </a:rPr>
              <a:t>MB. </a:t>
            </a:r>
            <a:endParaRPr lang="bg-BG" sz="1200" kern="1200" dirty="0" smtClean="0">
              <a:solidFill>
                <a:schemeClr val="tx1"/>
              </a:solidFill>
              <a:latin typeface="+mn-lt"/>
              <a:ea typeface="+mn-ea"/>
              <a:cs typeface="+mn-cs"/>
            </a:endParaRPr>
          </a:p>
          <a:p>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7</a:t>
            </a:fld>
            <a:endParaRPr lang="bg-BG"/>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sz="1200" kern="1200" dirty="0" smtClean="0">
                <a:solidFill>
                  <a:schemeClr val="tx1"/>
                </a:solidFill>
                <a:latin typeface="+mn-lt"/>
                <a:ea typeface="+mn-ea"/>
                <a:cs typeface="+mn-cs"/>
              </a:rPr>
              <a:t>Базата данни се състои от 17 таблици.</a:t>
            </a:r>
          </a:p>
          <a:p>
            <a:r>
              <a:rPr lang="bg-BG" sz="1200" kern="1200" dirty="0" smtClean="0">
                <a:solidFill>
                  <a:schemeClr val="tx1"/>
                </a:solidFill>
                <a:latin typeface="+mn-lt"/>
                <a:ea typeface="+mn-ea"/>
                <a:cs typeface="+mn-cs"/>
              </a:rPr>
              <a:t> Администратора има достъп до всички таблици може да добавя, изтрива и променя опциите в таблиците. </a:t>
            </a:r>
          </a:p>
          <a:p>
            <a:r>
              <a:rPr lang="bg-BG" sz="1200" kern="1200" dirty="0" smtClean="0">
                <a:solidFill>
                  <a:schemeClr val="tx1"/>
                </a:solidFill>
                <a:latin typeface="+mn-lt"/>
                <a:ea typeface="+mn-ea"/>
                <a:cs typeface="+mn-cs"/>
              </a:rPr>
              <a:t>При нормалния потребител има достъп до настройките си, където задава храната, вида и времето на тренировка на домашния си любимец за всеки ден от дните, които е регистрирал.Потребителя разполага също с информацията за създадения акаунт, ако иска да има промяна то се съобщава до администратора.</a:t>
            </a:r>
          </a:p>
          <a:p>
            <a:r>
              <a:rPr lang="bg-BG" sz="1200" kern="1200" dirty="0" smtClean="0">
                <a:solidFill>
                  <a:schemeClr val="tx1"/>
                </a:solidFill>
                <a:latin typeface="+mn-lt"/>
                <a:ea typeface="+mn-ea"/>
                <a:cs typeface="+mn-cs"/>
              </a:rPr>
              <a:t>Неригистрирани потребители имат достъп до три таблици които са контакти, където изпащат съобщение до администраторите, резервация където се очаква удобрениеот администратора, услуги където могат да видя какво предлага хотела за животни.</a:t>
            </a:r>
          </a:p>
          <a:p>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8</a:t>
            </a:fld>
            <a:endParaRPr lang="bg-BG"/>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Kingdom Pets </a:t>
            </a:r>
            <a:r>
              <a:rPr lang="bg-BG" sz="1200" kern="1200" dirty="0" smtClean="0">
                <a:solidFill>
                  <a:schemeClr val="tx1"/>
                </a:solidFill>
                <a:latin typeface="+mn-lt"/>
                <a:ea typeface="+mn-ea"/>
                <a:cs typeface="+mn-cs"/>
              </a:rPr>
              <a:t>представлява уеб приложение, което образно може да бъде представено чрез 3 свързани модула – публичен (достъпен за всички), регистриран потребител и модул за управление на съдържанието (административен).</a:t>
            </a:r>
            <a:br>
              <a:rPr lang="bg-BG" sz="1200" kern="1200" dirty="0" smtClean="0">
                <a:solidFill>
                  <a:schemeClr val="tx1"/>
                </a:solidFill>
                <a:latin typeface="+mn-lt"/>
                <a:ea typeface="+mn-ea"/>
                <a:cs typeface="+mn-cs"/>
              </a:rPr>
            </a:br>
            <a:endParaRPr lang="bg-BG" sz="1200" kern="1200" dirty="0" smtClean="0">
              <a:solidFill>
                <a:schemeClr val="tx1"/>
              </a:solidFill>
              <a:latin typeface="+mn-lt"/>
              <a:ea typeface="+mn-ea"/>
              <a:cs typeface="+mn-cs"/>
            </a:endParaRPr>
          </a:p>
          <a:p>
            <a:r>
              <a:rPr lang="bg-BG" sz="1200" kern="1200" dirty="0" smtClean="0">
                <a:solidFill>
                  <a:schemeClr val="tx1"/>
                </a:solidFill>
                <a:latin typeface="+mn-lt"/>
                <a:ea typeface="+mn-ea"/>
                <a:cs typeface="+mn-cs"/>
              </a:rPr>
              <a:t>Публичния модул на </a:t>
            </a:r>
            <a:r>
              <a:rPr lang="en-US" sz="1200" kern="1200" dirty="0" smtClean="0">
                <a:solidFill>
                  <a:schemeClr val="tx1"/>
                </a:solidFill>
                <a:latin typeface="+mn-lt"/>
                <a:ea typeface="+mn-ea"/>
                <a:cs typeface="+mn-cs"/>
              </a:rPr>
              <a:t>“Kingdom Pets” </a:t>
            </a:r>
            <a:r>
              <a:rPr lang="bg-BG" sz="1200" kern="1200" dirty="0" smtClean="0">
                <a:solidFill>
                  <a:schemeClr val="tx1"/>
                </a:solidFill>
                <a:latin typeface="+mn-lt"/>
                <a:ea typeface="+mn-ea"/>
                <a:cs typeface="+mn-cs"/>
              </a:rPr>
              <a:t>осигурява на потребителите възможност да достъпват преди всичко информационни страници от уеб приложението, както и комуникационен канал във връзка с резервации и други въпроси свързани с предлаганите услуги. </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9</a:t>
            </a:fld>
            <a:endParaRPr lang="bg-BG"/>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sz="1200" kern="1200" dirty="0" smtClean="0">
                <a:solidFill>
                  <a:schemeClr val="tx1"/>
                </a:solidFill>
                <a:latin typeface="+mn-lt"/>
                <a:ea typeface="+mn-ea"/>
                <a:cs typeface="+mn-cs"/>
              </a:rPr>
              <a:t>На потребителя се дава възможност да изтегля документите, които са му необходими за настаняване на домашният любимец, както и допълнителна информация за хотела.</a:t>
            </a:r>
            <a:endParaRPr lang="bg-BG" dirty="0"/>
          </a:p>
        </p:txBody>
      </p:sp>
      <p:sp>
        <p:nvSpPr>
          <p:cNvPr id="4" name="Slide Number Placeholder 3"/>
          <p:cNvSpPr>
            <a:spLocks noGrp="1"/>
          </p:cNvSpPr>
          <p:nvPr>
            <p:ph type="sldNum" sz="quarter" idx="10"/>
          </p:nvPr>
        </p:nvSpPr>
        <p:spPr/>
        <p:txBody>
          <a:bodyPr/>
          <a:lstStyle/>
          <a:p>
            <a:fld id="{9F6BB44E-2945-40BC-99A9-A277CC3E4078}" type="slidenum">
              <a:rPr lang="bg-BG" smtClean="0"/>
              <a:pPr/>
              <a:t>10</a:t>
            </a:fld>
            <a:endParaRPr lang="bg-BG"/>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664AB300-467A-4DDE-A96A-C28CF03AE459}" type="datetimeFigureOut">
              <a:rPr lang="bg-BG" smtClean="0"/>
              <a:pPr/>
              <a:t>10.9.2018 г.</a:t>
            </a:fld>
            <a:endParaRPr lang="bg-BG"/>
          </a:p>
        </p:txBody>
      </p:sp>
      <p:sp>
        <p:nvSpPr>
          <p:cNvPr id="17" name="Footer Placeholder 16"/>
          <p:cNvSpPr>
            <a:spLocks noGrp="1"/>
          </p:cNvSpPr>
          <p:nvPr>
            <p:ph type="ftr" sz="quarter" idx="11"/>
          </p:nvPr>
        </p:nvSpPr>
        <p:spPr>
          <a:xfrm>
            <a:off x="5410200" y="4205288"/>
            <a:ext cx="1295400" cy="457200"/>
          </a:xfrm>
        </p:spPr>
        <p:txBody>
          <a:bodyPr/>
          <a:lstStyle/>
          <a:p>
            <a:endParaRPr lang="bg-BG"/>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761EB21B-E042-43B3-AA55-29AE013E8363}" type="slidenum">
              <a:rPr lang="bg-BG" smtClean="0"/>
              <a:pPr/>
              <a:t>‹#›</a:t>
            </a:fld>
            <a:endParaRPr lang="bg-BG"/>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64AB300-467A-4DDE-A96A-C28CF03AE459}" type="datetimeFigureOut">
              <a:rPr lang="bg-BG" smtClean="0"/>
              <a:pPr/>
              <a:t>10.9.2018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761EB21B-E042-43B3-AA55-29AE013E8363}" type="slidenum">
              <a:rPr lang="bg-BG" smtClean="0"/>
              <a:pPr/>
              <a:t>‹#›</a:t>
            </a:fld>
            <a:endParaRPr lang="bg-BG"/>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64AB300-467A-4DDE-A96A-C28CF03AE459}" type="datetimeFigureOut">
              <a:rPr lang="bg-BG" smtClean="0"/>
              <a:pPr/>
              <a:t>10.9.2018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761EB21B-E042-43B3-AA55-29AE013E8363}" type="slidenum">
              <a:rPr lang="bg-BG" smtClean="0"/>
              <a:pPr/>
              <a:t>‹#›</a:t>
            </a:fld>
            <a:endParaRPr lang="bg-BG"/>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64AB300-467A-4DDE-A96A-C28CF03AE459}" type="datetimeFigureOut">
              <a:rPr lang="bg-BG" smtClean="0"/>
              <a:pPr/>
              <a:t>10.9.2018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761EB21B-E042-43B3-AA55-29AE013E8363}" type="slidenum">
              <a:rPr lang="bg-BG" smtClean="0"/>
              <a:pPr/>
              <a:t>‹#›</a:t>
            </a:fld>
            <a:endParaRPr lang="bg-BG"/>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64AB300-467A-4DDE-A96A-C28CF03AE459}" type="datetimeFigureOut">
              <a:rPr lang="bg-BG" smtClean="0"/>
              <a:pPr/>
              <a:t>10.9.2018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761EB21B-E042-43B3-AA55-29AE013E8363}" type="slidenum">
              <a:rPr lang="bg-BG" smtClean="0"/>
              <a:pPr/>
              <a:t>‹#›</a:t>
            </a:fld>
            <a:endParaRPr lang="bg-BG"/>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64AB300-467A-4DDE-A96A-C28CF03AE459}" type="datetimeFigureOut">
              <a:rPr lang="bg-BG" smtClean="0"/>
              <a:pPr/>
              <a:t>10.9.2018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761EB21B-E042-43B3-AA55-29AE013E8363}" type="slidenum">
              <a:rPr lang="bg-BG" smtClean="0"/>
              <a:pPr/>
              <a:t>‹#›</a:t>
            </a:fld>
            <a:endParaRPr lang="bg-BG"/>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664AB300-467A-4DDE-A96A-C28CF03AE459}" type="datetimeFigureOut">
              <a:rPr lang="bg-BG" smtClean="0"/>
              <a:pPr/>
              <a:t>10.9.2018 г.</a:t>
            </a:fld>
            <a:endParaRPr lang="bg-BG"/>
          </a:p>
        </p:txBody>
      </p:sp>
      <p:sp>
        <p:nvSpPr>
          <p:cNvPr id="27" name="Slide Number Placeholder 26"/>
          <p:cNvSpPr>
            <a:spLocks noGrp="1"/>
          </p:cNvSpPr>
          <p:nvPr>
            <p:ph type="sldNum" sz="quarter" idx="11"/>
          </p:nvPr>
        </p:nvSpPr>
        <p:spPr/>
        <p:txBody>
          <a:bodyPr rtlCol="0"/>
          <a:lstStyle/>
          <a:p>
            <a:fld id="{761EB21B-E042-43B3-AA55-29AE013E8363}" type="slidenum">
              <a:rPr lang="bg-BG" smtClean="0"/>
              <a:pPr/>
              <a:t>‹#›</a:t>
            </a:fld>
            <a:endParaRPr lang="bg-BG"/>
          </a:p>
        </p:txBody>
      </p:sp>
      <p:sp>
        <p:nvSpPr>
          <p:cNvPr id="28" name="Footer Placeholder 27"/>
          <p:cNvSpPr>
            <a:spLocks noGrp="1"/>
          </p:cNvSpPr>
          <p:nvPr>
            <p:ph type="ftr" sz="quarter" idx="12"/>
          </p:nvPr>
        </p:nvSpPr>
        <p:spPr/>
        <p:txBody>
          <a:bodyPr rtlCol="0"/>
          <a:lstStyle/>
          <a:p>
            <a:endParaRPr lang="bg-BG"/>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664AB300-467A-4DDE-A96A-C28CF03AE459}" type="datetimeFigureOut">
              <a:rPr lang="bg-BG" smtClean="0"/>
              <a:pPr/>
              <a:t>10.9.2018 г.</a:t>
            </a:fld>
            <a:endParaRPr lang="bg-BG"/>
          </a:p>
        </p:txBody>
      </p:sp>
      <p:sp>
        <p:nvSpPr>
          <p:cNvPr id="4" name="Footer Placeholder 3"/>
          <p:cNvSpPr>
            <a:spLocks noGrp="1"/>
          </p:cNvSpPr>
          <p:nvPr>
            <p:ph type="ftr" sz="quarter" idx="11"/>
          </p:nvPr>
        </p:nvSpPr>
        <p:spPr>
          <a:xfrm>
            <a:off x="5257800" y="612648"/>
            <a:ext cx="1325880" cy="457200"/>
          </a:xfrm>
        </p:spPr>
        <p:txBody>
          <a:bodyPr/>
          <a:lstStyle/>
          <a:p>
            <a:endParaRPr lang="bg-BG"/>
          </a:p>
        </p:txBody>
      </p:sp>
      <p:sp>
        <p:nvSpPr>
          <p:cNvPr id="5" name="Slide Number Placeholder 4"/>
          <p:cNvSpPr>
            <a:spLocks noGrp="1"/>
          </p:cNvSpPr>
          <p:nvPr>
            <p:ph type="sldNum" sz="quarter" idx="12"/>
          </p:nvPr>
        </p:nvSpPr>
        <p:spPr>
          <a:xfrm>
            <a:off x="8174736" y="2272"/>
            <a:ext cx="762000" cy="365760"/>
          </a:xfrm>
        </p:spPr>
        <p:txBody>
          <a:bodyPr/>
          <a:lstStyle/>
          <a:p>
            <a:fld id="{761EB21B-E042-43B3-AA55-29AE013E8363}" type="slidenum">
              <a:rPr lang="bg-BG" smtClean="0"/>
              <a:pPr/>
              <a:t>‹#›</a:t>
            </a:fld>
            <a:endParaRPr lang="bg-BG"/>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AB300-467A-4DDE-A96A-C28CF03AE459}" type="datetimeFigureOut">
              <a:rPr lang="bg-BG" smtClean="0"/>
              <a:pPr/>
              <a:t>10.9.2018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761EB21B-E042-43B3-AA55-29AE013E8363}" type="slidenum">
              <a:rPr lang="bg-BG" smtClean="0"/>
              <a:pPr/>
              <a:t>‹#›</a:t>
            </a:fld>
            <a:endParaRPr lang="bg-BG"/>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64AB300-467A-4DDE-A96A-C28CF03AE459}" type="datetimeFigureOut">
              <a:rPr lang="bg-BG" smtClean="0"/>
              <a:pPr/>
              <a:t>10.9.2018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761EB21B-E042-43B3-AA55-29AE013E8363}" type="slidenum">
              <a:rPr lang="bg-BG" smtClean="0"/>
              <a:pPr/>
              <a:t>‹#›</a:t>
            </a:fld>
            <a:endParaRPr lang="bg-BG"/>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64AB300-467A-4DDE-A96A-C28CF03AE459}" type="datetimeFigureOut">
              <a:rPr lang="bg-BG" smtClean="0"/>
              <a:pPr/>
              <a:t>10.9.2018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761EB21B-E042-43B3-AA55-29AE013E8363}" type="slidenum">
              <a:rPr lang="bg-BG" smtClean="0"/>
              <a:pPr/>
              <a:t>‹#›</a:t>
            </a:fld>
            <a:endParaRPr lang="bg-BG"/>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664AB300-467A-4DDE-A96A-C28CF03AE459}" type="datetimeFigureOut">
              <a:rPr lang="bg-BG" smtClean="0"/>
              <a:pPr/>
              <a:t>10.9.2018 г.</a:t>
            </a:fld>
            <a:endParaRPr lang="bg-BG"/>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bg-BG"/>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761EB21B-E042-43B3-AA55-29AE013E8363}" type="slidenum">
              <a:rPr lang="bg-BG" smtClean="0"/>
              <a:pPr/>
              <a:t>‹#›</a:t>
            </a:fld>
            <a:endParaRPr lang="bg-BG"/>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bg-BG" dirty="0" smtClean="0"/>
              <a:t/>
            </a:r>
            <a:br>
              <a:rPr lang="bg-BG" dirty="0" smtClean="0"/>
            </a:br>
            <a:r>
              <a:rPr lang="bg-BG" u="sng" dirty="0" smtClean="0"/>
              <a:t>Тема:</a:t>
            </a:r>
            <a:r>
              <a:rPr lang="bg-BG" dirty="0" smtClean="0"/>
              <a:t/>
            </a:r>
            <a:br>
              <a:rPr lang="bg-BG" dirty="0" smtClean="0"/>
            </a:br>
            <a:r>
              <a:rPr lang="bg-BG" sz="4000" dirty="0" smtClean="0"/>
              <a:t>Проектиране и реализиране на система за онлайн резервации – хотел за домашни любимци</a:t>
            </a:r>
            <a:r>
              <a:rPr lang="bg-BG" dirty="0" smtClean="0"/>
              <a:t/>
            </a:r>
            <a:br>
              <a:rPr lang="bg-BG" dirty="0" smtClean="0"/>
            </a:br>
            <a:endParaRPr lang="bg-BG" dirty="0"/>
          </a:p>
        </p:txBody>
      </p:sp>
      <p:sp>
        <p:nvSpPr>
          <p:cNvPr id="3" name="Subtitle 2"/>
          <p:cNvSpPr>
            <a:spLocks noGrp="1"/>
          </p:cNvSpPr>
          <p:nvPr>
            <p:ph type="subTitle" idx="1"/>
          </p:nvPr>
        </p:nvSpPr>
        <p:spPr>
          <a:xfrm>
            <a:off x="357158" y="3714752"/>
            <a:ext cx="4953000" cy="1752600"/>
          </a:xfrm>
        </p:spPr>
        <p:txBody>
          <a:bodyPr/>
          <a:lstStyle/>
          <a:p>
            <a:endParaRPr lang="bg-BG" dirty="0" smtClean="0"/>
          </a:p>
          <a:p>
            <a:r>
              <a:rPr lang="bg-BG" dirty="0" smtClean="0"/>
              <a:t>Джемиле Ахмед</a:t>
            </a:r>
          </a:p>
          <a:p>
            <a:r>
              <a:rPr lang="bg-BG" dirty="0" smtClean="0"/>
              <a:t>61462152</a:t>
            </a:r>
            <a:endParaRPr lang="bg-BG" dirty="0"/>
          </a:p>
        </p:txBody>
      </p:sp>
      <p:pic>
        <p:nvPicPr>
          <p:cNvPr id="6" name="Picture 5" descr="b41bd9830c4b61191887ae353c3b3268.png"/>
          <p:cNvPicPr>
            <a:picLocks noChangeAspect="1"/>
          </p:cNvPicPr>
          <p:nvPr/>
        </p:nvPicPr>
        <p:blipFill>
          <a:blip r:embed="rId2"/>
          <a:stretch>
            <a:fillRect/>
          </a:stretch>
        </p:blipFill>
        <p:spPr>
          <a:xfrm>
            <a:off x="5786446" y="2857496"/>
            <a:ext cx="3764100" cy="4214818"/>
          </a:xfrm>
          <a:prstGeom prst="rect">
            <a:avLst/>
          </a:prstGeom>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png"/>
          <p:cNvPicPr>
            <a:picLocks noChangeAspect="1"/>
          </p:cNvPicPr>
          <p:nvPr/>
        </p:nvPicPr>
        <p:blipFill>
          <a:blip r:embed="rId3"/>
          <a:srcRect t="22567"/>
          <a:stretch>
            <a:fillRect/>
          </a:stretch>
        </p:blipFill>
        <p:spPr>
          <a:xfrm>
            <a:off x="0" y="1714488"/>
            <a:ext cx="9144000" cy="5143512"/>
          </a:xfrm>
          <a:prstGeom prst="rect">
            <a:avLst/>
          </a:prstGeom>
        </p:spPr>
      </p:pic>
      <p:sp>
        <p:nvSpPr>
          <p:cNvPr id="2" name="Title 1"/>
          <p:cNvSpPr>
            <a:spLocks noGrp="1"/>
          </p:cNvSpPr>
          <p:nvPr>
            <p:ph type="title"/>
          </p:nvPr>
        </p:nvSpPr>
        <p:spPr>
          <a:xfrm>
            <a:off x="0" y="500042"/>
            <a:ext cx="8229600" cy="1066800"/>
          </a:xfrm>
        </p:spPr>
        <p:txBody>
          <a:bodyPr>
            <a:normAutofit/>
          </a:bodyPr>
          <a:lstStyle/>
          <a:p>
            <a:r>
              <a:rPr lang="bg-BG" dirty="0" smtClean="0"/>
              <a:t>Преглед </a:t>
            </a:r>
            <a:r>
              <a:rPr lang="en-US" dirty="0" smtClean="0"/>
              <a:t/>
            </a:r>
            <a:br>
              <a:rPr lang="en-US" dirty="0" smtClean="0"/>
            </a:br>
            <a:r>
              <a:rPr lang="bg-BG" sz="2200" i="1" dirty="0" smtClean="0"/>
              <a:t>Публичен модул:</a:t>
            </a:r>
            <a:endParaRPr lang="bg-BG" sz="2200" i="1" dirty="0"/>
          </a:p>
        </p:txBody>
      </p:sp>
      <p:pic>
        <p:nvPicPr>
          <p:cNvPr id="4" name="Content Placeholder 3" descr="38-cat-png-image-download-picture-kitten.png"/>
          <p:cNvPicPr>
            <a:picLocks noGrp="1" noChangeAspect="1"/>
          </p:cNvPicPr>
          <p:nvPr>
            <p:ph idx="1"/>
          </p:nvPr>
        </p:nvPicPr>
        <p:blipFill>
          <a:blip r:embed="rId4"/>
          <a:stretch>
            <a:fillRect/>
          </a:stretch>
        </p:blipFill>
        <p:spPr>
          <a:xfrm>
            <a:off x="7358082" y="4929198"/>
            <a:ext cx="1785918" cy="2143116"/>
          </a:xfr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png"/>
          <p:cNvPicPr>
            <a:picLocks noChangeAspect="1"/>
          </p:cNvPicPr>
          <p:nvPr/>
        </p:nvPicPr>
        <p:blipFill>
          <a:blip r:embed="rId3"/>
          <a:srcRect t="16290"/>
          <a:stretch>
            <a:fillRect/>
          </a:stretch>
        </p:blipFill>
        <p:spPr>
          <a:xfrm>
            <a:off x="0" y="1571612"/>
            <a:ext cx="9144000" cy="5286388"/>
          </a:xfrm>
          <a:prstGeom prst="rect">
            <a:avLst/>
          </a:prstGeom>
        </p:spPr>
      </p:pic>
      <p:sp>
        <p:nvSpPr>
          <p:cNvPr id="2" name="Title 1"/>
          <p:cNvSpPr>
            <a:spLocks noGrp="1"/>
          </p:cNvSpPr>
          <p:nvPr>
            <p:ph type="title"/>
          </p:nvPr>
        </p:nvSpPr>
        <p:spPr>
          <a:xfrm>
            <a:off x="0" y="500042"/>
            <a:ext cx="8229600" cy="1066800"/>
          </a:xfrm>
        </p:spPr>
        <p:txBody>
          <a:bodyPr>
            <a:normAutofit/>
          </a:bodyPr>
          <a:lstStyle/>
          <a:p>
            <a:r>
              <a:rPr lang="bg-BG" dirty="0" smtClean="0"/>
              <a:t>Преглед </a:t>
            </a:r>
            <a:r>
              <a:rPr lang="en-US" dirty="0" smtClean="0"/>
              <a:t/>
            </a:r>
            <a:br>
              <a:rPr lang="en-US" dirty="0" smtClean="0"/>
            </a:br>
            <a:r>
              <a:rPr lang="bg-BG" sz="2200" i="1" dirty="0" smtClean="0"/>
              <a:t>Публичен модул:</a:t>
            </a:r>
            <a:endParaRPr lang="bg-BG" sz="2200" i="1" dirty="0"/>
          </a:p>
        </p:txBody>
      </p:sp>
      <p:pic>
        <p:nvPicPr>
          <p:cNvPr id="4" name="Content Placeholder 3" descr="38-cat-png-image-download-picture-kitten.png"/>
          <p:cNvPicPr>
            <a:picLocks noGrp="1" noChangeAspect="1"/>
          </p:cNvPicPr>
          <p:nvPr>
            <p:ph idx="1"/>
          </p:nvPr>
        </p:nvPicPr>
        <p:blipFill>
          <a:blip r:embed="rId4"/>
          <a:stretch>
            <a:fillRect/>
          </a:stretch>
        </p:blipFill>
        <p:spPr>
          <a:xfrm>
            <a:off x="7358082" y="4929198"/>
            <a:ext cx="1785918" cy="2143116"/>
          </a:xfrm>
        </p:spPr>
      </p:pic>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0042"/>
            <a:ext cx="8229600" cy="1066800"/>
          </a:xfrm>
        </p:spPr>
        <p:txBody>
          <a:bodyPr>
            <a:normAutofit/>
          </a:bodyPr>
          <a:lstStyle/>
          <a:p>
            <a:r>
              <a:rPr lang="bg-BG" dirty="0" smtClean="0"/>
              <a:t>Преглед </a:t>
            </a:r>
            <a:r>
              <a:rPr lang="en-US" dirty="0" smtClean="0"/>
              <a:t/>
            </a:r>
            <a:br>
              <a:rPr lang="en-US" dirty="0" smtClean="0"/>
            </a:br>
            <a:r>
              <a:rPr lang="bg-BG" sz="2200" i="1" dirty="0" smtClean="0"/>
              <a:t>Публичен модул:</a:t>
            </a:r>
            <a:endParaRPr lang="bg-BG" sz="2200" i="1" dirty="0"/>
          </a:p>
        </p:txBody>
      </p:sp>
      <p:pic>
        <p:nvPicPr>
          <p:cNvPr id="5" name="Picture 4" descr="4,5.png"/>
          <p:cNvPicPr>
            <a:picLocks noChangeAspect="1"/>
          </p:cNvPicPr>
          <p:nvPr/>
        </p:nvPicPr>
        <p:blipFill>
          <a:blip r:embed="rId3"/>
          <a:srcRect l="23591" t="11289" b="11303"/>
          <a:stretch>
            <a:fillRect/>
          </a:stretch>
        </p:blipFill>
        <p:spPr>
          <a:xfrm>
            <a:off x="9572660" y="642918"/>
            <a:ext cx="5000628" cy="5214950"/>
          </a:xfrm>
          <a:prstGeom prst="rect">
            <a:avLst/>
          </a:prstGeom>
        </p:spPr>
      </p:pic>
      <p:pic>
        <p:nvPicPr>
          <p:cNvPr id="6" name="Picture 5" descr="4.png"/>
          <p:cNvPicPr>
            <a:picLocks noChangeAspect="1"/>
          </p:cNvPicPr>
          <p:nvPr/>
        </p:nvPicPr>
        <p:blipFill>
          <a:blip r:embed="rId4"/>
          <a:srcRect t="16598" b="11826"/>
          <a:stretch>
            <a:fillRect/>
          </a:stretch>
        </p:blipFill>
        <p:spPr>
          <a:xfrm>
            <a:off x="0" y="1928802"/>
            <a:ext cx="9144000" cy="3214710"/>
          </a:xfrm>
          <a:prstGeom prst="rect">
            <a:avLst/>
          </a:prstGeom>
        </p:spPr>
      </p:pic>
      <p:pic>
        <p:nvPicPr>
          <p:cNvPr id="4" name="Content Placeholder 3" descr="38-cat-png-image-download-picture-kitten.png"/>
          <p:cNvPicPr>
            <a:picLocks noGrp="1" noChangeAspect="1"/>
          </p:cNvPicPr>
          <p:nvPr>
            <p:ph idx="1"/>
          </p:nvPr>
        </p:nvPicPr>
        <p:blipFill>
          <a:blip r:embed="rId5"/>
          <a:stretch>
            <a:fillRect/>
          </a:stretch>
        </p:blipFill>
        <p:spPr>
          <a:xfrm>
            <a:off x="7572396" y="4214818"/>
            <a:ext cx="1785918" cy="2143116"/>
          </a:xfr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Effect transition="out" filter="slide(fromBottom)">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8.33333E-7 5.92593E-6 C -0.3184 -0.02245 -0.6368 -0.0449 -0.76666 -0.02777 C -0.89652 -0.01064 -0.77951 0.09815 -0.77916 0.10278 C -0.77882 0.10741 -0.76701 0.01714 -0.76458 5.92593E-6 " pathEditMode="relative" ptsTypes="aaaA">
                                      <p:cBhvr>
                                        <p:cTn id="11"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png"/>
          <p:cNvPicPr>
            <a:picLocks noChangeAspect="1"/>
          </p:cNvPicPr>
          <p:nvPr/>
        </p:nvPicPr>
        <p:blipFill>
          <a:blip r:embed="rId3"/>
          <a:stretch>
            <a:fillRect/>
          </a:stretch>
        </p:blipFill>
        <p:spPr>
          <a:xfrm>
            <a:off x="0" y="1643050"/>
            <a:ext cx="9144000" cy="5000660"/>
          </a:xfrm>
          <a:prstGeom prst="rect">
            <a:avLst/>
          </a:prstGeom>
        </p:spPr>
      </p:pic>
      <p:sp>
        <p:nvSpPr>
          <p:cNvPr id="2" name="Title 1"/>
          <p:cNvSpPr>
            <a:spLocks noGrp="1"/>
          </p:cNvSpPr>
          <p:nvPr>
            <p:ph type="title"/>
          </p:nvPr>
        </p:nvSpPr>
        <p:spPr>
          <a:xfrm>
            <a:off x="0" y="500042"/>
            <a:ext cx="8229600" cy="1066800"/>
          </a:xfrm>
        </p:spPr>
        <p:txBody>
          <a:bodyPr>
            <a:normAutofit/>
          </a:bodyPr>
          <a:lstStyle/>
          <a:p>
            <a:r>
              <a:rPr lang="bg-BG" dirty="0" smtClean="0"/>
              <a:t>Преглед </a:t>
            </a:r>
            <a:r>
              <a:rPr lang="en-US" dirty="0" smtClean="0"/>
              <a:t/>
            </a:r>
            <a:br>
              <a:rPr lang="en-US" dirty="0" smtClean="0"/>
            </a:br>
            <a:r>
              <a:rPr lang="bg-BG" sz="2200" i="1" dirty="0" smtClean="0"/>
              <a:t>Публичен модул:</a:t>
            </a:r>
            <a:endParaRPr lang="bg-BG" sz="2200" i="1" dirty="0"/>
          </a:p>
        </p:txBody>
      </p:sp>
      <p:pic>
        <p:nvPicPr>
          <p:cNvPr id="4" name="Content Placeholder 3" descr="38-cat-png-image-download-picture-kitten.png"/>
          <p:cNvPicPr>
            <a:picLocks noGrp="1" noChangeAspect="1"/>
          </p:cNvPicPr>
          <p:nvPr>
            <p:ph idx="1"/>
          </p:nvPr>
        </p:nvPicPr>
        <p:blipFill>
          <a:blip r:embed="rId4"/>
          <a:stretch>
            <a:fillRect/>
          </a:stretch>
        </p:blipFill>
        <p:spPr>
          <a:xfrm>
            <a:off x="7358082" y="4929198"/>
            <a:ext cx="1785918" cy="2143116"/>
          </a:xfrm>
        </p:spPr>
      </p:pic>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png"/>
          <p:cNvPicPr>
            <a:picLocks noChangeAspect="1"/>
          </p:cNvPicPr>
          <p:nvPr/>
        </p:nvPicPr>
        <p:blipFill>
          <a:blip r:embed="rId3"/>
          <a:stretch>
            <a:fillRect/>
          </a:stretch>
        </p:blipFill>
        <p:spPr>
          <a:xfrm>
            <a:off x="0" y="1714488"/>
            <a:ext cx="9144000" cy="4714908"/>
          </a:xfrm>
          <a:prstGeom prst="rect">
            <a:avLst/>
          </a:prstGeom>
        </p:spPr>
      </p:pic>
      <p:sp>
        <p:nvSpPr>
          <p:cNvPr id="2" name="Title 1"/>
          <p:cNvSpPr>
            <a:spLocks noGrp="1"/>
          </p:cNvSpPr>
          <p:nvPr>
            <p:ph type="title"/>
          </p:nvPr>
        </p:nvSpPr>
        <p:spPr>
          <a:xfrm>
            <a:off x="0" y="500042"/>
            <a:ext cx="8229600" cy="1066800"/>
          </a:xfrm>
        </p:spPr>
        <p:txBody>
          <a:bodyPr>
            <a:normAutofit/>
          </a:bodyPr>
          <a:lstStyle/>
          <a:p>
            <a:r>
              <a:rPr lang="bg-BG" dirty="0" smtClean="0"/>
              <a:t>Преглед </a:t>
            </a:r>
            <a:r>
              <a:rPr lang="en-US" dirty="0" smtClean="0"/>
              <a:t/>
            </a:r>
            <a:br>
              <a:rPr lang="en-US" dirty="0" smtClean="0"/>
            </a:br>
            <a:r>
              <a:rPr lang="bg-BG" sz="2200" i="1" dirty="0" smtClean="0"/>
              <a:t>Публичен модул:</a:t>
            </a:r>
            <a:endParaRPr lang="bg-BG" sz="2200" i="1" dirty="0"/>
          </a:p>
        </p:txBody>
      </p:sp>
      <p:pic>
        <p:nvPicPr>
          <p:cNvPr id="4" name="Content Placeholder 3" descr="38-cat-png-image-download-picture-kitten.png"/>
          <p:cNvPicPr>
            <a:picLocks noGrp="1" noChangeAspect="1"/>
          </p:cNvPicPr>
          <p:nvPr>
            <p:ph idx="1"/>
          </p:nvPr>
        </p:nvPicPr>
        <p:blipFill>
          <a:blip r:embed="rId4"/>
          <a:stretch>
            <a:fillRect/>
          </a:stretch>
        </p:blipFill>
        <p:spPr>
          <a:xfrm>
            <a:off x="7358082" y="4929198"/>
            <a:ext cx="1785918" cy="2143116"/>
          </a:xfrm>
        </p:spPr>
      </p:pic>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0042"/>
            <a:ext cx="8229600" cy="1066800"/>
          </a:xfrm>
        </p:spPr>
        <p:txBody>
          <a:bodyPr>
            <a:normAutofit/>
          </a:bodyPr>
          <a:lstStyle/>
          <a:p>
            <a:r>
              <a:rPr lang="bg-BG" dirty="0" smtClean="0"/>
              <a:t>Преглед </a:t>
            </a:r>
            <a:r>
              <a:rPr lang="en-US" dirty="0" smtClean="0"/>
              <a:t/>
            </a:r>
            <a:br>
              <a:rPr lang="en-US" dirty="0" smtClean="0"/>
            </a:br>
            <a:r>
              <a:rPr lang="bg-BG" sz="2200" i="1" dirty="0" smtClean="0"/>
              <a:t> Администраторски модул:</a:t>
            </a:r>
            <a:endParaRPr lang="bg-BG" sz="2200" i="1" dirty="0"/>
          </a:p>
        </p:txBody>
      </p:sp>
      <p:pic>
        <p:nvPicPr>
          <p:cNvPr id="5" name="Picture 4" descr="1.png"/>
          <p:cNvPicPr>
            <a:picLocks noChangeAspect="1"/>
          </p:cNvPicPr>
          <p:nvPr/>
        </p:nvPicPr>
        <p:blipFill>
          <a:blip r:embed="rId3"/>
          <a:stretch>
            <a:fillRect/>
          </a:stretch>
        </p:blipFill>
        <p:spPr>
          <a:xfrm>
            <a:off x="0" y="1612908"/>
            <a:ext cx="9144000" cy="4602173"/>
          </a:xfrm>
          <a:prstGeom prst="rect">
            <a:avLst/>
          </a:prstGeom>
        </p:spPr>
      </p:pic>
      <p:pic>
        <p:nvPicPr>
          <p:cNvPr id="6" name="Picture 5" descr="2.png"/>
          <p:cNvPicPr>
            <a:picLocks noChangeAspect="1"/>
          </p:cNvPicPr>
          <p:nvPr/>
        </p:nvPicPr>
        <p:blipFill>
          <a:blip r:embed="rId4"/>
          <a:stretch>
            <a:fillRect/>
          </a:stretch>
        </p:blipFill>
        <p:spPr>
          <a:xfrm>
            <a:off x="9358346" y="357166"/>
            <a:ext cx="4953692" cy="6258799"/>
          </a:xfrm>
          <a:prstGeom prst="rect">
            <a:avLst/>
          </a:prstGeom>
        </p:spPr>
      </p:pic>
      <p:pic>
        <p:nvPicPr>
          <p:cNvPr id="4" name="Content Placeholder 3" descr="38-cat-png-image-download-picture-kitten.png"/>
          <p:cNvPicPr>
            <a:picLocks noGrp="1" noChangeAspect="1"/>
          </p:cNvPicPr>
          <p:nvPr>
            <p:ph idx="1"/>
          </p:nvPr>
        </p:nvPicPr>
        <p:blipFill>
          <a:blip r:embed="rId5"/>
          <a:stretch>
            <a:fillRect/>
          </a:stretch>
        </p:blipFill>
        <p:spPr>
          <a:xfrm>
            <a:off x="7358082" y="4929198"/>
            <a:ext cx="1785918" cy="2143116"/>
          </a:xfr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8.33333E-7 5.55556E-6 C -0.28681 -0.00532 -0.57361 -0.01064 -0.69167 -0.00833 C -0.80972 -0.00601 -0.75903 0.00394 -0.70833 0.0139 " pathEditMode="relative" ptsTypes="aaA">
                                      <p:cBhvr>
                                        <p:cTn id="12" dur="1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0042"/>
            <a:ext cx="8229600" cy="1066800"/>
          </a:xfrm>
        </p:spPr>
        <p:txBody>
          <a:bodyPr>
            <a:normAutofit/>
          </a:bodyPr>
          <a:lstStyle/>
          <a:p>
            <a:r>
              <a:rPr lang="bg-BG" dirty="0" smtClean="0"/>
              <a:t>Преглед </a:t>
            </a:r>
            <a:r>
              <a:rPr lang="en-US" dirty="0" smtClean="0"/>
              <a:t/>
            </a:r>
            <a:br>
              <a:rPr lang="en-US" dirty="0" smtClean="0"/>
            </a:br>
            <a:r>
              <a:rPr lang="bg-BG" sz="2200" i="1" smtClean="0"/>
              <a:t> Администраторски модул</a:t>
            </a:r>
            <a:r>
              <a:rPr lang="bg-BG" sz="2200" i="1" dirty="0" smtClean="0"/>
              <a:t>:</a:t>
            </a:r>
            <a:endParaRPr lang="bg-BG" sz="2200" i="1" dirty="0"/>
          </a:p>
        </p:txBody>
      </p:sp>
      <p:pic>
        <p:nvPicPr>
          <p:cNvPr id="8" name="Picture 7" descr="3,3.png"/>
          <p:cNvPicPr>
            <a:picLocks noChangeAspect="1"/>
          </p:cNvPicPr>
          <p:nvPr/>
        </p:nvPicPr>
        <p:blipFill>
          <a:blip r:embed="rId3"/>
          <a:stretch>
            <a:fillRect/>
          </a:stretch>
        </p:blipFill>
        <p:spPr>
          <a:xfrm>
            <a:off x="465513" y="1714488"/>
            <a:ext cx="8678487" cy="3086531"/>
          </a:xfrm>
          <a:prstGeom prst="rect">
            <a:avLst/>
          </a:prstGeom>
        </p:spPr>
      </p:pic>
      <p:pic>
        <p:nvPicPr>
          <p:cNvPr id="7" name="Picture 6" descr="3,2.png"/>
          <p:cNvPicPr>
            <a:picLocks noChangeAspect="1"/>
          </p:cNvPicPr>
          <p:nvPr/>
        </p:nvPicPr>
        <p:blipFill>
          <a:blip r:embed="rId4"/>
          <a:stretch>
            <a:fillRect/>
          </a:stretch>
        </p:blipFill>
        <p:spPr>
          <a:xfrm>
            <a:off x="475040" y="2071678"/>
            <a:ext cx="8668960" cy="3038899"/>
          </a:xfrm>
          <a:prstGeom prst="rect">
            <a:avLst/>
          </a:prstGeom>
        </p:spPr>
      </p:pic>
      <p:pic>
        <p:nvPicPr>
          <p:cNvPr id="9" name="Picture 8" descr="3.1.png"/>
          <p:cNvPicPr>
            <a:picLocks noChangeAspect="1"/>
          </p:cNvPicPr>
          <p:nvPr/>
        </p:nvPicPr>
        <p:blipFill>
          <a:blip r:embed="rId5"/>
          <a:stretch>
            <a:fillRect/>
          </a:stretch>
        </p:blipFill>
        <p:spPr>
          <a:xfrm>
            <a:off x="571472" y="2214554"/>
            <a:ext cx="8572528" cy="2934110"/>
          </a:xfrm>
          <a:prstGeom prst="rect">
            <a:avLst/>
          </a:prstGeom>
        </p:spPr>
      </p:pic>
      <p:pic>
        <p:nvPicPr>
          <p:cNvPr id="10" name="Picture 9" descr="3.png"/>
          <p:cNvPicPr>
            <a:picLocks noChangeAspect="1"/>
          </p:cNvPicPr>
          <p:nvPr/>
        </p:nvPicPr>
        <p:blipFill>
          <a:blip r:embed="rId6"/>
          <a:stretch>
            <a:fillRect/>
          </a:stretch>
        </p:blipFill>
        <p:spPr>
          <a:xfrm>
            <a:off x="436934" y="1571612"/>
            <a:ext cx="8707066" cy="3953427"/>
          </a:xfrm>
          <a:prstGeom prst="rect">
            <a:avLst/>
          </a:prstGeom>
        </p:spPr>
      </p:pic>
      <p:pic>
        <p:nvPicPr>
          <p:cNvPr id="4" name="Content Placeholder 3" descr="38-cat-png-image-download-picture-kitten.png"/>
          <p:cNvPicPr>
            <a:picLocks noGrp="1" noChangeAspect="1"/>
          </p:cNvPicPr>
          <p:nvPr>
            <p:ph idx="1"/>
          </p:nvPr>
        </p:nvPicPr>
        <p:blipFill>
          <a:blip r:embed="rId7"/>
          <a:stretch>
            <a:fillRect/>
          </a:stretch>
        </p:blipFill>
        <p:spPr>
          <a:xfrm>
            <a:off x="7358082" y="4929198"/>
            <a:ext cx="1785918" cy="2143116"/>
          </a:xfr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ppt_x"/>
                                          </p:val>
                                        </p:tav>
                                      </p:tavLst>
                                    </p:anim>
                                    <p:anim calcmode="lin" valueType="num">
                                      <p:cBhvr additive="base">
                                        <p:cTn id="19" dur="500"/>
                                        <p:tgtEl>
                                          <p:spTgt spid="7"/>
                                        </p:tgtEl>
                                        <p:attrNameLst>
                                          <p:attrName>ppt_y</p:attrName>
                                        </p:attrNameLst>
                                      </p:cBhvr>
                                      <p:tavLst>
                                        <p:tav tm="0">
                                          <p:val>
                                            <p:strVal val="ppt_y"/>
                                          </p:val>
                                        </p:tav>
                                        <p:tav tm="100000">
                                          <p:val>
                                            <p:strVal val="1+ppt_h/2"/>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0042"/>
            <a:ext cx="8229600" cy="1066800"/>
          </a:xfrm>
        </p:spPr>
        <p:txBody>
          <a:bodyPr>
            <a:normAutofit/>
          </a:bodyPr>
          <a:lstStyle/>
          <a:p>
            <a:r>
              <a:rPr lang="bg-BG" dirty="0" smtClean="0"/>
              <a:t>Преглед </a:t>
            </a:r>
            <a:r>
              <a:rPr lang="en-US" dirty="0" smtClean="0"/>
              <a:t/>
            </a:r>
            <a:br>
              <a:rPr lang="en-US" dirty="0" smtClean="0"/>
            </a:br>
            <a:r>
              <a:rPr lang="bg-BG" sz="2200" i="1" dirty="0" smtClean="0"/>
              <a:t>Клиентски модул (регистрирани потребители)</a:t>
            </a:r>
            <a:endParaRPr lang="bg-BG" sz="2200" i="1" dirty="0"/>
          </a:p>
        </p:txBody>
      </p:sp>
      <p:pic>
        <p:nvPicPr>
          <p:cNvPr id="4" name="Content Placeholder 3" descr="38-cat-png-image-download-picture-kitten.png"/>
          <p:cNvPicPr>
            <a:picLocks noGrp="1" noChangeAspect="1"/>
          </p:cNvPicPr>
          <p:nvPr>
            <p:ph idx="1"/>
          </p:nvPr>
        </p:nvPicPr>
        <p:blipFill>
          <a:blip r:embed="rId3"/>
          <a:stretch>
            <a:fillRect/>
          </a:stretch>
        </p:blipFill>
        <p:spPr>
          <a:xfrm>
            <a:off x="7358082" y="4929198"/>
            <a:ext cx="1785918" cy="2143116"/>
          </a:xfrm>
        </p:spPr>
      </p:pic>
      <p:pic>
        <p:nvPicPr>
          <p:cNvPr id="5" name="Picture 4"/>
          <p:cNvPicPr/>
          <p:nvPr/>
        </p:nvPicPr>
        <p:blipFill>
          <a:blip r:embed="rId4"/>
          <a:stretch>
            <a:fillRect/>
          </a:stretch>
        </p:blipFill>
        <p:spPr>
          <a:xfrm>
            <a:off x="214282" y="1643050"/>
            <a:ext cx="7429552" cy="4071966"/>
          </a:xfrm>
          <a:prstGeom prst="rect">
            <a:avLst/>
          </a:prstGeom>
        </p:spPr>
      </p:pic>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0042"/>
            <a:ext cx="8229600" cy="1066800"/>
          </a:xfrm>
        </p:spPr>
        <p:txBody>
          <a:bodyPr>
            <a:normAutofit/>
          </a:bodyPr>
          <a:lstStyle/>
          <a:p>
            <a:r>
              <a:rPr lang="bg-BG" dirty="0" smtClean="0"/>
              <a:t>Преглед </a:t>
            </a:r>
            <a:r>
              <a:rPr lang="en-US" dirty="0" smtClean="0"/>
              <a:t/>
            </a:r>
            <a:br>
              <a:rPr lang="en-US" dirty="0" smtClean="0"/>
            </a:br>
            <a:r>
              <a:rPr lang="bg-BG" sz="2200" i="1" dirty="0" smtClean="0"/>
              <a:t>Клиентски модул:</a:t>
            </a:r>
            <a:endParaRPr lang="bg-BG" sz="2200" i="1" dirty="0"/>
          </a:p>
        </p:txBody>
      </p:sp>
      <p:pic>
        <p:nvPicPr>
          <p:cNvPr id="4" name="Content Placeholder 3" descr="38-cat-png-image-download-picture-kitten.png"/>
          <p:cNvPicPr>
            <a:picLocks noGrp="1" noChangeAspect="1"/>
          </p:cNvPicPr>
          <p:nvPr>
            <p:ph idx="1"/>
          </p:nvPr>
        </p:nvPicPr>
        <p:blipFill>
          <a:blip r:embed="rId3"/>
          <a:stretch>
            <a:fillRect/>
          </a:stretch>
        </p:blipFill>
        <p:spPr>
          <a:xfrm>
            <a:off x="7358082" y="4929198"/>
            <a:ext cx="1785918" cy="2143116"/>
          </a:xfrm>
        </p:spPr>
      </p:pic>
      <p:pic>
        <p:nvPicPr>
          <p:cNvPr id="6" name="Picture 5"/>
          <p:cNvPicPr/>
          <p:nvPr/>
        </p:nvPicPr>
        <p:blipFill>
          <a:blip r:embed="rId4"/>
          <a:stretch>
            <a:fillRect/>
          </a:stretch>
        </p:blipFill>
        <p:spPr>
          <a:xfrm>
            <a:off x="0" y="1643050"/>
            <a:ext cx="8358246" cy="3143272"/>
          </a:xfrm>
          <a:prstGeom prst="rect">
            <a:avLst/>
          </a:prstGeom>
        </p:spPr>
      </p:pic>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0042"/>
            <a:ext cx="8229600" cy="1066800"/>
          </a:xfrm>
        </p:spPr>
        <p:txBody>
          <a:bodyPr>
            <a:normAutofit/>
          </a:bodyPr>
          <a:lstStyle/>
          <a:p>
            <a:r>
              <a:rPr lang="bg-BG" dirty="0" smtClean="0"/>
              <a:t>Преглед </a:t>
            </a:r>
            <a:r>
              <a:rPr lang="en-US" dirty="0" smtClean="0"/>
              <a:t/>
            </a:r>
            <a:br>
              <a:rPr lang="en-US" dirty="0" smtClean="0"/>
            </a:br>
            <a:r>
              <a:rPr lang="bg-BG" sz="2200" i="1" dirty="0" smtClean="0"/>
              <a:t>Клиентски модул:</a:t>
            </a:r>
            <a:endParaRPr lang="bg-BG" sz="2200" i="1" dirty="0"/>
          </a:p>
        </p:txBody>
      </p:sp>
      <p:pic>
        <p:nvPicPr>
          <p:cNvPr id="8" name="Picture 7"/>
          <p:cNvPicPr/>
          <p:nvPr/>
        </p:nvPicPr>
        <p:blipFill>
          <a:blip r:embed="rId3"/>
          <a:srcRect r="47968"/>
          <a:stretch>
            <a:fillRect/>
          </a:stretch>
        </p:blipFill>
        <p:spPr>
          <a:xfrm>
            <a:off x="0" y="1571612"/>
            <a:ext cx="4572000" cy="4286280"/>
          </a:xfrm>
          <a:prstGeom prst="rect">
            <a:avLst/>
          </a:prstGeom>
        </p:spPr>
      </p:pic>
      <p:pic>
        <p:nvPicPr>
          <p:cNvPr id="7" name="Picture 6"/>
          <p:cNvPicPr/>
          <p:nvPr/>
        </p:nvPicPr>
        <p:blipFill>
          <a:blip r:embed="rId4"/>
          <a:stretch>
            <a:fillRect/>
          </a:stretch>
        </p:blipFill>
        <p:spPr>
          <a:xfrm>
            <a:off x="4286248" y="928670"/>
            <a:ext cx="5214975" cy="5000660"/>
          </a:xfrm>
          <a:prstGeom prst="rect">
            <a:avLst/>
          </a:prstGeom>
        </p:spPr>
      </p:pic>
      <p:pic>
        <p:nvPicPr>
          <p:cNvPr id="4" name="Content Placeholder 3" descr="38-cat-png-image-download-picture-kitten.png"/>
          <p:cNvPicPr>
            <a:picLocks noGrp="1" noChangeAspect="1"/>
          </p:cNvPicPr>
          <p:nvPr>
            <p:ph idx="1"/>
          </p:nvPr>
        </p:nvPicPr>
        <p:blipFill>
          <a:blip r:embed="rId5"/>
          <a:stretch>
            <a:fillRect/>
          </a:stretch>
        </p:blipFill>
        <p:spPr>
          <a:xfrm>
            <a:off x="7358082" y="4929198"/>
            <a:ext cx="1785918" cy="2143116"/>
          </a:xfrm>
        </p:spPr>
      </p:pic>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571612"/>
            <a:ext cx="4357718" cy="55007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r>
              <a:rPr lang="bg-BG" dirty="0" smtClean="0"/>
              <a:t>Онлайн резервация</a:t>
            </a:r>
          </a:p>
          <a:p>
            <a:endParaRPr lang="bg-BG" dirty="0" smtClean="0"/>
          </a:p>
          <a:p>
            <a:pPr>
              <a:buFont typeface="Arial" pitchFamily="34" charset="0"/>
              <a:buChar char="•"/>
            </a:pPr>
            <a:r>
              <a:rPr lang="bg-BG" dirty="0" smtClean="0"/>
              <a:t>Комникация с администратор чрез съобщения</a:t>
            </a:r>
          </a:p>
          <a:p>
            <a:pPr>
              <a:buFont typeface="Arial" pitchFamily="34" charset="0"/>
              <a:buChar char="•"/>
            </a:pPr>
            <a:endParaRPr lang="bg-BG" dirty="0" smtClean="0"/>
          </a:p>
          <a:p>
            <a:pPr>
              <a:buFont typeface="Arial" pitchFamily="34" charset="0"/>
              <a:buChar char="•"/>
            </a:pPr>
            <a:r>
              <a:rPr lang="bg-BG" dirty="0" smtClean="0"/>
              <a:t>Преглед  на  предлагани услуги</a:t>
            </a:r>
          </a:p>
          <a:p>
            <a:pPr>
              <a:buFont typeface="Arial" pitchFamily="34" charset="0"/>
              <a:buChar char="•"/>
            </a:pPr>
            <a:endParaRPr lang="bg-BG" dirty="0" smtClean="0"/>
          </a:p>
          <a:p>
            <a:pPr>
              <a:buFont typeface="Arial" pitchFamily="34" charset="0"/>
              <a:buChar char="•"/>
            </a:pPr>
            <a:r>
              <a:rPr lang="bg-BG" dirty="0" smtClean="0"/>
              <a:t>Избор на меню и тренировка за домашния любимец</a:t>
            </a:r>
          </a:p>
          <a:p>
            <a:pPr>
              <a:buFont typeface="Arial" pitchFamily="34" charset="0"/>
              <a:buChar char="•"/>
            </a:pPr>
            <a:endParaRPr lang="bg-BG" dirty="0" smtClean="0"/>
          </a:p>
          <a:p>
            <a:pPr>
              <a:buFont typeface="Arial" pitchFamily="34" charset="0"/>
              <a:buChar char="•"/>
            </a:pPr>
            <a:endParaRPr lang="bg-BG" dirty="0"/>
          </a:p>
        </p:txBody>
      </p:sp>
      <p:sp>
        <p:nvSpPr>
          <p:cNvPr id="14" name="Rectangle 13"/>
          <p:cNvSpPr/>
          <p:nvPr/>
        </p:nvSpPr>
        <p:spPr>
          <a:xfrm>
            <a:off x="5072066" y="1571612"/>
            <a:ext cx="4071934" cy="55007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endParaRPr lang="bg-BG" dirty="0" smtClean="0"/>
          </a:p>
          <a:p>
            <a:pPr>
              <a:buFont typeface="Arial" pitchFamily="34" charset="0"/>
              <a:buChar char="•"/>
            </a:pPr>
            <a:r>
              <a:rPr lang="bg-BG" dirty="0" smtClean="0"/>
              <a:t>Управление на резервациите</a:t>
            </a:r>
          </a:p>
          <a:p>
            <a:pPr>
              <a:buFont typeface="Arial" pitchFamily="34" charset="0"/>
              <a:buChar char="•"/>
            </a:pPr>
            <a:endParaRPr lang="bg-BG" dirty="0" smtClean="0"/>
          </a:p>
          <a:p>
            <a:pPr>
              <a:buFont typeface="Arial" pitchFamily="34" charset="0"/>
              <a:buChar char="•"/>
            </a:pPr>
            <a:r>
              <a:rPr lang="bg-BG" dirty="0" smtClean="0"/>
              <a:t>Управление на акаунти</a:t>
            </a:r>
          </a:p>
          <a:p>
            <a:pPr>
              <a:buFont typeface="Arial" pitchFamily="34" charset="0"/>
              <a:buChar char="•"/>
            </a:pPr>
            <a:endParaRPr lang="bg-BG" dirty="0" smtClean="0"/>
          </a:p>
          <a:p>
            <a:pPr>
              <a:buFont typeface="Arial" pitchFamily="34" charset="0"/>
              <a:buChar char="•"/>
            </a:pPr>
            <a:r>
              <a:rPr lang="bg-BG" dirty="0" smtClean="0"/>
              <a:t>Отговор на клиентски запитвания</a:t>
            </a:r>
          </a:p>
          <a:p>
            <a:pPr>
              <a:buFont typeface="Arial" pitchFamily="34" charset="0"/>
              <a:buChar char="•"/>
            </a:pPr>
            <a:endParaRPr lang="bg-BG" dirty="0" smtClean="0"/>
          </a:p>
          <a:p>
            <a:pPr>
              <a:buFont typeface="Arial" pitchFamily="34" charset="0"/>
              <a:buChar char="•"/>
            </a:pPr>
            <a:r>
              <a:rPr lang="bg-BG" dirty="0" smtClean="0"/>
              <a:t>Редактиране на информация </a:t>
            </a:r>
            <a:endParaRPr lang="bg-BG" dirty="0"/>
          </a:p>
        </p:txBody>
      </p:sp>
      <p:sp>
        <p:nvSpPr>
          <p:cNvPr id="2" name="Title 1"/>
          <p:cNvSpPr>
            <a:spLocks noGrp="1"/>
          </p:cNvSpPr>
          <p:nvPr>
            <p:ph type="title"/>
          </p:nvPr>
        </p:nvSpPr>
        <p:spPr>
          <a:xfrm>
            <a:off x="0" y="214290"/>
            <a:ext cx="8229600" cy="1066800"/>
          </a:xfrm>
        </p:spPr>
        <p:txBody>
          <a:bodyPr/>
          <a:lstStyle/>
          <a:p>
            <a:r>
              <a:rPr lang="bg-BG" dirty="0" smtClean="0"/>
              <a:t>Същност на “</a:t>
            </a:r>
            <a:r>
              <a:rPr lang="en-US" dirty="0" smtClean="0"/>
              <a:t>Kingdom pets”</a:t>
            </a:r>
            <a:endParaRPr lang="bg-BG" dirty="0"/>
          </a:p>
        </p:txBody>
      </p:sp>
      <p:pic>
        <p:nvPicPr>
          <p:cNvPr id="7" name="Picture 6" descr="23938578fb8d88c02bc59906d12230f3.png"/>
          <p:cNvPicPr>
            <a:picLocks noChangeAspect="1"/>
          </p:cNvPicPr>
          <p:nvPr/>
        </p:nvPicPr>
        <p:blipFill>
          <a:blip r:embed="rId3"/>
          <a:stretch>
            <a:fillRect/>
          </a:stretch>
        </p:blipFill>
        <p:spPr>
          <a:xfrm>
            <a:off x="7429488" y="1000108"/>
            <a:ext cx="1714512" cy="1724366"/>
          </a:xfrm>
          <a:prstGeom prst="rect">
            <a:avLst/>
          </a:prstGeom>
        </p:spPr>
      </p:pic>
      <p:pic>
        <p:nvPicPr>
          <p:cNvPr id="8" name="Picture 7" descr="Hotel-PNG-Clipart.png"/>
          <p:cNvPicPr>
            <a:picLocks noChangeAspect="1"/>
          </p:cNvPicPr>
          <p:nvPr/>
        </p:nvPicPr>
        <p:blipFill>
          <a:blip r:embed="rId4"/>
          <a:stretch>
            <a:fillRect/>
          </a:stretch>
        </p:blipFill>
        <p:spPr>
          <a:xfrm>
            <a:off x="3643306" y="785794"/>
            <a:ext cx="2213999" cy="2624912"/>
          </a:xfrm>
          <a:prstGeom prst="rect">
            <a:avLst/>
          </a:prstGeom>
        </p:spPr>
      </p:pic>
      <p:pic>
        <p:nvPicPr>
          <p:cNvPr id="9" name="Picture 8" descr="images.png"/>
          <p:cNvPicPr>
            <a:picLocks noChangeAspect="1"/>
          </p:cNvPicPr>
          <p:nvPr/>
        </p:nvPicPr>
        <p:blipFill>
          <a:blip r:embed="rId5"/>
          <a:stretch>
            <a:fillRect/>
          </a:stretch>
        </p:blipFill>
        <p:spPr>
          <a:xfrm>
            <a:off x="0" y="1142984"/>
            <a:ext cx="2353135" cy="1568757"/>
          </a:xfrm>
          <a:prstGeom prst="rect">
            <a:avLst/>
          </a:prstGeom>
        </p:spPr>
      </p:pic>
      <p:pic>
        <p:nvPicPr>
          <p:cNvPr id="6" name="Content Placeholder 5" descr="37092-3-cat-image.png"/>
          <p:cNvPicPr>
            <a:picLocks noGrp="1" noChangeAspect="1"/>
          </p:cNvPicPr>
          <p:nvPr>
            <p:ph idx="1"/>
          </p:nvPr>
        </p:nvPicPr>
        <p:blipFill>
          <a:blip r:embed="rId6"/>
          <a:stretch>
            <a:fillRect/>
          </a:stretch>
        </p:blipFill>
        <p:spPr>
          <a:xfrm>
            <a:off x="3071802" y="2428868"/>
            <a:ext cx="3357586" cy="1133467"/>
          </a:xfrm>
        </p:spPr>
      </p:pic>
      <p:sp>
        <p:nvSpPr>
          <p:cNvPr id="11" name="TextBox 10"/>
          <p:cNvSpPr txBox="1"/>
          <p:nvPr/>
        </p:nvSpPr>
        <p:spPr>
          <a:xfrm>
            <a:off x="1857356" y="1357298"/>
            <a:ext cx="1214446" cy="369332"/>
          </a:xfrm>
          <a:prstGeom prst="rect">
            <a:avLst/>
          </a:prstGeom>
          <a:noFill/>
        </p:spPr>
        <p:txBody>
          <a:bodyPr wrap="square" rtlCol="0">
            <a:spAutoFit/>
          </a:bodyPr>
          <a:lstStyle/>
          <a:p>
            <a:r>
              <a:rPr lang="bg-BG" dirty="0" smtClean="0"/>
              <a:t>клиенти</a:t>
            </a:r>
            <a:endParaRPr lang="bg-BG" dirty="0"/>
          </a:p>
        </p:txBody>
      </p:sp>
      <p:pic>
        <p:nvPicPr>
          <p:cNvPr id="13" name="Picture 12" descr="free-png-laptop-laptop-png-image-6751-657.png"/>
          <p:cNvPicPr>
            <a:picLocks noChangeAspect="1"/>
          </p:cNvPicPr>
          <p:nvPr/>
        </p:nvPicPr>
        <p:blipFill>
          <a:blip r:embed="rId7"/>
          <a:stretch>
            <a:fillRect/>
          </a:stretch>
        </p:blipFill>
        <p:spPr>
          <a:xfrm>
            <a:off x="2571736" y="1071546"/>
            <a:ext cx="4429124" cy="3529769"/>
          </a:xfrm>
          <a:prstGeom prst="rect">
            <a:avLst/>
          </a:prstGeom>
        </p:spPr>
      </p:pic>
      <p:sp>
        <p:nvSpPr>
          <p:cNvPr id="16" name="Right Arrow 15"/>
          <p:cNvSpPr/>
          <p:nvPr/>
        </p:nvSpPr>
        <p:spPr>
          <a:xfrm rot="19071360">
            <a:off x="4046635" y="4552038"/>
            <a:ext cx="714380" cy="35066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bg-BG"/>
          </a:p>
        </p:txBody>
      </p:sp>
      <p:sp>
        <p:nvSpPr>
          <p:cNvPr id="17" name="Right Arrow 16"/>
          <p:cNvSpPr/>
          <p:nvPr/>
        </p:nvSpPr>
        <p:spPr>
          <a:xfrm rot="13822483">
            <a:off x="4649096" y="4569301"/>
            <a:ext cx="714380" cy="35066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bg-BG"/>
          </a:p>
        </p:txBody>
      </p:sp>
      <p:sp>
        <p:nvSpPr>
          <p:cNvPr id="19" name="Right Arrow 18"/>
          <p:cNvSpPr/>
          <p:nvPr/>
        </p:nvSpPr>
        <p:spPr>
          <a:xfrm rot="10800000">
            <a:off x="4214810" y="5000636"/>
            <a:ext cx="843409" cy="309509"/>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bg-BG"/>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290"/>
            <a:ext cx="8229600" cy="1066800"/>
          </a:xfrm>
        </p:spPr>
        <p:txBody>
          <a:bodyPr>
            <a:normAutofit fontScale="90000"/>
          </a:bodyPr>
          <a:lstStyle/>
          <a:p>
            <a:r>
              <a:rPr lang="bg-BG" dirty="0" smtClean="0"/>
              <a:t>Разгледани съществуващи решения</a:t>
            </a:r>
            <a:endParaRPr lang="bg-BG" dirty="0"/>
          </a:p>
        </p:txBody>
      </p:sp>
      <p:graphicFrame>
        <p:nvGraphicFramePr>
          <p:cNvPr id="5" name="Table 4"/>
          <p:cNvGraphicFramePr>
            <a:graphicFrameLocks noGrp="1"/>
          </p:cNvGraphicFramePr>
          <p:nvPr/>
        </p:nvGraphicFramePr>
        <p:xfrm>
          <a:off x="1" y="1080843"/>
          <a:ext cx="9143999" cy="5622791"/>
        </p:xfrm>
        <a:graphic>
          <a:graphicData uri="http://schemas.openxmlformats.org/drawingml/2006/table">
            <a:tbl>
              <a:tblPr/>
              <a:tblGrid>
                <a:gridCol w="2214545"/>
                <a:gridCol w="3357586"/>
                <a:gridCol w="523542"/>
                <a:gridCol w="3048326"/>
              </a:tblGrid>
              <a:tr h="205017">
                <a:tc>
                  <a:txBody>
                    <a:bodyPr/>
                    <a:lstStyle/>
                    <a:p>
                      <a:pPr algn="just">
                        <a:lnSpc>
                          <a:spcPct val="107000"/>
                        </a:lnSpc>
                        <a:spcAft>
                          <a:spcPts val="0"/>
                        </a:spcAft>
                      </a:pPr>
                      <a:r>
                        <a:rPr lang="bg-BG" sz="1400" b="1" dirty="0">
                          <a:solidFill>
                            <a:srgbClr val="FFFFFF"/>
                          </a:solidFill>
                          <a:latin typeface="Times New Roman"/>
                          <a:ea typeface="Calibri"/>
                          <a:cs typeface="Times New Roman"/>
                        </a:rPr>
                        <a:t>Критерий</a:t>
                      </a:r>
                      <a:endParaRPr lang="bg-BG" sz="1400" dirty="0">
                        <a:latin typeface="Calibri"/>
                        <a:ea typeface="Calibri"/>
                        <a:cs typeface="Times New Roman"/>
                      </a:endParaRPr>
                    </a:p>
                  </a:txBody>
                  <a:tcPr marL="31649" marR="31649" marT="0" marB="0">
                    <a:lnL w="12700" cap="flat" cmpd="sng" algn="ctr">
                      <a:solidFill>
                        <a:srgbClr val="A5A5A5"/>
                      </a:solidFill>
                      <a:prstDash val="solid"/>
                      <a:round/>
                      <a:headEnd type="none" w="med" len="med"/>
                      <a:tailEnd type="none" w="med" len="med"/>
                    </a:lnL>
                    <a:lnR>
                      <a:no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tc gridSpan="2">
                  <a:txBody>
                    <a:bodyPr/>
                    <a:lstStyle/>
                    <a:p>
                      <a:pPr algn="just">
                        <a:lnSpc>
                          <a:spcPct val="107000"/>
                        </a:lnSpc>
                        <a:spcAft>
                          <a:spcPts val="0"/>
                        </a:spcAft>
                      </a:pPr>
                      <a:r>
                        <a:rPr lang="en-US" sz="1400" b="1" dirty="0">
                          <a:solidFill>
                            <a:srgbClr val="FFFFFF"/>
                          </a:solidFill>
                          <a:latin typeface="Times New Roman"/>
                          <a:ea typeface="Calibri"/>
                          <a:cs typeface="Times New Roman"/>
                        </a:rPr>
                        <a:t>Kingdom Pets</a:t>
                      </a:r>
                      <a:endParaRPr lang="bg-BG" sz="1400" dirty="0">
                        <a:latin typeface="Calibri"/>
                        <a:ea typeface="Calibri"/>
                        <a:cs typeface="Times New Roman"/>
                      </a:endParaRPr>
                    </a:p>
                  </a:txBody>
                  <a:tcPr marL="31649" marR="31649" marT="0" marB="0">
                    <a:lnL>
                      <a:noFill/>
                    </a:lnL>
                    <a:lnR>
                      <a:no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tc hMerge="1">
                  <a:txBody>
                    <a:bodyPr/>
                    <a:lstStyle/>
                    <a:p>
                      <a:endParaRPr lang="bg-BG"/>
                    </a:p>
                  </a:txBody>
                  <a:tcPr/>
                </a:tc>
                <a:tc>
                  <a:txBody>
                    <a:bodyPr/>
                    <a:lstStyle/>
                    <a:p>
                      <a:pPr algn="just">
                        <a:lnSpc>
                          <a:spcPct val="107000"/>
                        </a:lnSpc>
                        <a:spcAft>
                          <a:spcPts val="0"/>
                        </a:spcAft>
                      </a:pPr>
                      <a:r>
                        <a:rPr lang="en-US" sz="1400" b="1">
                          <a:solidFill>
                            <a:srgbClr val="FFFFFF"/>
                          </a:solidFill>
                          <a:latin typeface="Times New Roman"/>
                          <a:ea typeface="Calibri"/>
                          <a:cs typeface="Times New Roman"/>
                        </a:rPr>
                        <a:t>PPH</a:t>
                      </a:r>
                      <a:endParaRPr lang="bg-BG" sz="1400">
                        <a:latin typeface="Calibri"/>
                        <a:ea typeface="Calibri"/>
                        <a:cs typeface="Times New Roman"/>
                      </a:endParaRPr>
                    </a:p>
                  </a:txBody>
                  <a:tcPr marL="31649" marR="31649" marT="0" marB="0">
                    <a:lnL>
                      <a:noFill/>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tr>
              <a:tr h="548238">
                <a:tc>
                  <a:txBody>
                    <a:bodyPr/>
                    <a:lstStyle/>
                    <a:p>
                      <a:pPr algn="just">
                        <a:lnSpc>
                          <a:spcPct val="107000"/>
                        </a:lnSpc>
                        <a:spcAft>
                          <a:spcPts val="0"/>
                        </a:spcAft>
                      </a:pPr>
                      <a:r>
                        <a:rPr lang="bg-BG" sz="1400" b="1" dirty="0">
                          <a:latin typeface="Times New Roman"/>
                          <a:ea typeface="Calibri"/>
                          <a:cs typeface="Times New Roman"/>
                        </a:rPr>
                        <a:t>Контактна форма</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gridSpan="3">
                  <a:txBody>
                    <a:bodyPr/>
                    <a:lstStyle/>
                    <a:p>
                      <a:pPr algn="just">
                        <a:lnSpc>
                          <a:spcPct val="107000"/>
                        </a:lnSpc>
                        <a:spcAft>
                          <a:spcPts val="0"/>
                        </a:spcAft>
                      </a:pPr>
                      <a:r>
                        <a:rPr lang="bg-BG" sz="1800" dirty="0">
                          <a:latin typeface="Times New Roman"/>
                          <a:ea typeface="Calibri"/>
                          <a:cs typeface="Times New Roman"/>
                        </a:rPr>
                        <a:t>Двете системи имат почти идентични контактни </a:t>
                      </a:r>
                      <a:r>
                        <a:rPr lang="bg-BG" sz="1800" dirty="0" smtClean="0">
                          <a:latin typeface="Times New Roman"/>
                          <a:ea typeface="Calibri"/>
                          <a:cs typeface="Times New Roman"/>
                        </a:rPr>
                        <a:t>форми</a:t>
                      </a:r>
                      <a:r>
                        <a:rPr lang="en-US" sz="1800" dirty="0" smtClean="0">
                          <a:latin typeface="Times New Roman"/>
                          <a:ea typeface="Calibri"/>
                          <a:cs typeface="Times New Roman"/>
                        </a:rPr>
                        <a:t>.</a:t>
                      </a:r>
                      <a:endParaRPr lang="bg-BG" sz="18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hMerge="1">
                  <a:txBody>
                    <a:bodyPr/>
                    <a:lstStyle/>
                    <a:p>
                      <a:endParaRPr lang="bg-BG"/>
                    </a:p>
                  </a:txBody>
                  <a:tcPr/>
                </a:tc>
                <a:tc hMerge="1">
                  <a:txBody>
                    <a:bodyPr/>
                    <a:lstStyle/>
                    <a:p>
                      <a:endParaRPr lang="bg-BG"/>
                    </a:p>
                  </a:txBody>
                  <a:tcPr/>
                </a:tc>
              </a:tr>
              <a:tr h="987854">
                <a:tc>
                  <a:txBody>
                    <a:bodyPr/>
                    <a:lstStyle/>
                    <a:p>
                      <a:pPr algn="just">
                        <a:lnSpc>
                          <a:spcPct val="107000"/>
                        </a:lnSpc>
                        <a:spcAft>
                          <a:spcPts val="0"/>
                        </a:spcAft>
                      </a:pPr>
                      <a:r>
                        <a:rPr lang="bg-BG" sz="1400" b="1" dirty="0">
                          <a:latin typeface="Times New Roman"/>
                          <a:ea typeface="Calibri"/>
                          <a:cs typeface="Times New Roman"/>
                        </a:rPr>
                        <a:t>Вписване в системата</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just">
                        <a:lnSpc>
                          <a:spcPct val="107000"/>
                        </a:lnSpc>
                        <a:spcAft>
                          <a:spcPts val="0"/>
                        </a:spcAft>
                      </a:pPr>
                      <a:r>
                        <a:rPr lang="bg-BG" sz="1400" dirty="0" smtClean="0">
                          <a:latin typeface="Times New Roman"/>
                          <a:ea typeface="Calibri"/>
                          <a:cs typeface="Times New Roman"/>
                        </a:rPr>
                        <a:t>Данните </a:t>
                      </a:r>
                      <a:r>
                        <a:rPr lang="bg-BG" sz="1400" dirty="0">
                          <a:latin typeface="Times New Roman"/>
                          <a:ea typeface="Calibri"/>
                          <a:cs typeface="Times New Roman"/>
                        </a:rPr>
                        <a:t>за вписване се генерират от администратор </a:t>
                      </a:r>
                      <a:r>
                        <a:rPr lang="bg-BG" sz="1400" dirty="0" smtClean="0">
                          <a:latin typeface="Times New Roman"/>
                          <a:ea typeface="Calibri"/>
                          <a:cs typeface="Times New Roman"/>
                        </a:rPr>
                        <a:t>след направена регистрация</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gridSpan="2">
                  <a:txBody>
                    <a:bodyPr/>
                    <a:lstStyle/>
                    <a:p>
                      <a:pPr algn="just">
                        <a:lnSpc>
                          <a:spcPct val="107000"/>
                        </a:lnSpc>
                        <a:spcAft>
                          <a:spcPts val="0"/>
                        </a:spcAft>
                      </a:pPr>
                      <a:r>
                        <a:rPr lang="bg-BG" sz="1400" dirty="0">
                          <a:latin typeface="Times New Roman"/>
                          <a:ea typeface="Calibri"/>
                          <a:cs typeface="Times New Roman"/>
                        </a:rPr>
                        <a:t>Няма модул за регистриране, респективно вписване в </a:t>
                      </a:r>
                      <a:r>
                        <a:rPr lang="bg-BG" sz="1400" dirty="0" smtClean="0">
                          <a:latin typeface="Times New Roman"/>
                          <a:ea typeface="Calibri"/>
                          <a:cs typeface="Times New Roman"/>
                        </a:rPr>
                        <a:t>системата</a:t>
                      </a:r>
                      <a:r>
                        <a:rPr lang="en-US" sz="1400" dirty="0" smtClean="0">
                          <a:latin typeface="Times New Roman"/>
                          <a:ea typeface="Calibri"/>
                          <a:cs typeface="Times New Roman"/>
                        </a:rPr>
                        <a:t>.</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hMerge="1">
                  <a:txBody>
                    <a:bodyPr/>
                    <a:lstStyle/>
                    <a:p>
                      <a:pPr algn="just">
                        <a:lnSpc>
                          <a:spcPct val="107000"/>
                        </a:lnSpc>
                        <a:spcAft>
                          <a:spcPts val="0"/>
                        </a:spcAft>
                      </a:pP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r>
              <a:tr h="439861">
                <a:tc>
                  <a:txBody>
                    <a:bodyPr/>
                    <a:lstStyle/>
                    <a:p>
                      <a:pPr algn="just">
                        <a:lnSpc>
                          <a:spcPct val="107000"/>
                        </a:lnSpc>
                        <a:spcAft>
                          <a:spcPts val="0"/>
                        </a:spcAft>
                      </a:pPr>
                      <a:r>
                        <a:rPr lang="bg-BG" sz="1400" b="1" dirty="0">
                          <a:latin typeface="Times New Roman"/>
                          <a:ea typeface="Calibri"/>
                          <a:cs typeface="Times New Roman"/>
                        </a:rPr>
                        <a:t>Онлайн резервация</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just">
                        <a:lnSpc>
                          <a:spcPct val="107000"/>
                        </a:lnSpc>
                        <a:spcAft>
                          <a:spcPts val="0"/>
                        </a:spcAft>
                      </a:pPr>
                      <a:r>
                        <a:rPr lang="bg-BG" sz="1400" dirty="0">
                          <a:latin typeface="Times New Roman"/>
                          <a:ea typeface="Calibri"/>
                          <a:cs typeface="Times New Roman"/>
                        </a:rPr>
                        <a:t>Удобно разположена в структурата на сайта</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gridSpan="2">
                  <a:txBody>
                    <a:bodyPr/>
                    <a:lstStyle/>
                    <a:p>
                      <a:pPr algn="just">
                        <a:lnSpc>
                          <a:spcPct val="107000"/>
                        </a:lnSpc>
                        <a:spcAft>
                          <a:spcPts val="0"/>
                        </a:spcAft>
                      </a:pPr>
                      <a:r>
                        <a:rPr lang="bg-BG" sz="1400">
                          <a:latin typeface="Times New Roman"/>
                          <a:ea typeface="Calibri"/>
                          <a:cs typeface="Times New Roman"/>
                        </a:rPr>
                        <a:t>Не разполага с такава, резервациите се правят по телефон или имейл</a:t>
                      </a:r>
                      <a:endParaRPr lang="bg-BG" sz="140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hMerge="1">
                  <a:txBody>
                    <a:bodyPr/>
                    <a:lstStyle/>
                    <a:p>
                      <a:pPr algn="just">
                        <a:lnSpc>
                          <a:spcPct val="107000"/>
                        </a:lnSpc>
                        <a:spcAft>
                          <a:spcPts val="0"/>
                        </a:spcAft>
                      </a:pPr>
                      <a:endParaRPr lang="bg-BG" sz="140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r>
              <a:tr h="1128976">
                <a:tc>
                  <a:txBody>
                    <a:bodyPr/>
                    <a:lstStyle/>
                    <a:p>
                      <a:pPr algn="just">
                        <a:lnSpc>
                          <a:spcPct val="107000"/>
                        </a:lnSpc>
                        <a:spcAft>
                          <a:spcPts val="0"/>
                        </a:spcAft>
                      </a:pPr>
                      <a:r>
                        <a:rPr lang="bg-BG" sz="1400" b="1" dirty="0">
                          <a:latin typeface="Times New Roman"/>
                          <a:ea typeface="Calibri"/>
                          <a:cs typeface="Times New Roman"/>
                        </a:rPr>
                        <a:t>Разнообразие в услугите</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just">
                        <a:lnSpc>
                          <a:spcPct val="107000"/>
                        </a:lnSpc>
                        <a:spcAft>
                          <a:spcPts val="0"/>
                        </a:spcAft>
                      </a:pPr>
                      <a:r>
                        <a:rPr lang="en-US" sz="1400" dirty="0">
                          <a:latin typeface="Times New Roman"/>
                          <a:ea typeface="Calibri"/>
                          <a:cs typeface="Times New Roman"/>
                        </a:rPr>
                        <a:t>Kingdom Pets </a:t>
                      </a:r>
                      <a:r>
                        <a:rPr lang="bg-BG" sz="1400" dirty="0">
                          <a:latin typeface="Times New Roman"/>
                          <a:ea typeface="Calibri"/>
                          <a:cs typeface="Times New Roman"/>
                        </a:rPr>
                        <a:t>предоставя не малък брой услуги и екстри на свойте </a:t>
                      </a:r>
                      <a:r>
                        <a:rPr lang="bg-BG" sz="1400" dirty="0" smtClean="0">
                          <a:latin typeface="Times New Roman"/>
                          <a:ea typeface="Calibri"/>
                          <a:cs typeface="Times New Roman"/>
                        </a:rPr>
                        <a:t>потребители</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gridSpan="2">
                  <a:txBody>
                    <a:bodyPr/>
                    <a:lstStyle/>
                    <a:p>
                      <a:pPr algn="just">
                        <a:lnSpc>
                          <a:spcPct val="107000"/>
                        </a:lnSpc>
                        <a:spcAft>
                          <a:spcPts val="0"/>
                        </a:spcAft>
                      </a:pPr>
                      <a:r>
                        <a:rPr lang="bg-BG" sz="1400" dirty="0" smtClean="0">
                          <a:latin typeface="Times New Roman"/>
                          <a:ea typeface="Calibri"/>
                          <a:cs typeface="Times New Roman"/>
                        </a:rPr>
                        <a:t>Предоставят </a:t>
                      </a:r>
                      <a:r>
                        <a:rPr lang="bg-BG" sz="1400" dirty="0">
                          <a:latin typeface="Times New Roman"/>
                          <a:ea typeface="Calibri"/>
                          <a:cs typeface="Times New Roman"/>
                        </a:rPr>
                        <a:t>на клиентите си много богата гама от всевъзможни услуги и грижи.</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hMerge="1">
                  <a:txBody>
                    <a:bodyPr/>
                    <a:lstStyle/>
                    <a:p>
                      <a:pPr algn="just">
                        <a:lnSpc>
                          <a:spcPct val="107000"/>
                        </a:lnSpc>
                        <a:spcAft>
                          <a:spcPts val="0"/>
                        </a:spcAft>
                      </a:pP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r>
              <a:tr h="705610">
                <a:tc>
                  <a:txBody>
                    <a:bodyPr/>
                    <a:lstStyle/>
                    <a:p>
                      <a:pPr algn="just">
                        <a:lnSpc>
                          <a:spcPct val="107000"/>
                        </a:lnSpc>
                        <a:spcAft>
                          <a:spcPts val="0"/>
                        </a:spcAft>
                      </a:pPr>
                      <a:r>
                        <a:rPr lang="bg-BG" sz="1400" b="1" dirty="0">
                          <a:latin typeface="Times New Roman"/>
                          <a:ea typeface="Calibri"/>
                          <a:cs typeface="Times New Roman"/>
                        </a:rPr>
                        <a:t>Блог към сайта</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just">
                        <a:lnSpc>
                          <a:spcPct val="107000"/>
                        </a:lnSpc>
                        <a:spcAft>
                          <a:spcPts val="0"/>
                        </a:spcAft>
                      </a:pPr>
                      <a:r>
                        <a:rPr lang="bg-BG" sz="1400" dirty="0">
                          <a:latin typeface="Times New Roman"/>
                          <a:ea typeface="Calibri"/>
                          <a:cs typeface="Times New Roman"/>
                        </a:rPr>
                        <a:t>На този етап системата не разполага с </a:t>
                      </a:r>
                      <a:r>
                        <a:rPr lang="bg-BG" sz="1400" dirty="0" smtClean="0">
                          <a:latin typeface="Times New Roman"/>
                          <a:ea typeface="Calibri"/>
                          <a:cs typeface="Times New Roman"/>
                        </a:rPr>
                        <a:t>бло.</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gridSpan="2">
                  <a:txBody>
                    <a:bodyPr/>
                    <a:lstStyle/>
                    <a:p>
                      <a:pPr algn="just">
                        <a:lnSpc>
                          <a:spcPct val="107000"/>
                        </a:lnSpc>
                        <a:spcAft>
                          <a:spcPts val="0"/>
                        </a:spcAft>
                      </a:pPr>
                      <a:r>
                        <a:rPr lang="bg-BG" sz="1400" dirty="0">
                          <a:latin typeface="Times New Roman"/>
                          <a:ea typeface="Calibri"/>
                          <a:cs typeface="Times New Roman"/>
                        </a:rPr>
                        <a:t>Много добре изграден блог с интересно съдържание и аудитория</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hMerge="1">
                  <a:txBody>
                    <a:bodyPr/>
                    <a:lstStyle/>
                    <a:p>
                      <a:pPr algn="just">
                        <a:lnSpc>
                          <a:spcPct val="107000"/>
                        </a:lnSpc>
                        <a:spcAft>
                          <a:spcPts val="0"/>
                        </a:spcAft>
                      </a:pP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r>
              <a:tr h="1567265">
                <a:tc>
                  <a:txBody>
                    <a:bodyPr/>
                    <a:lstStyle/>
                    <a:p>
                      <a:pPr algn="just">
                        <a:lnSpc>
                          <a:spcPct val="107000"/>
                        </a:lnSpc>
                        <a:spcAft>
                          <a:spcPts val="0"/>
                        </a:spcAft>
                      </a:pPr>
                      <a:r>
                        <a:rPr lang="bg-BG" sz="1400" b="1" dirty="0">
                          <a:latin typeface="Times New Roman"/>
                          <a:ea typeface="Calibri"/>
                          <a:cs typeface="Times New Roman"/>
                        </a:rPr>
                        <a:t>Избор на отговорно </a:t>
                      </a:r>
                      <a:r>
                        <a:rPr lang="bg-BG" sz="1400" b="1" dirty="0" smtClean="0">
                          <a:latin typeface="Times New Roman"/>
                          <a:ea typeface="Calibri"/>
                          <a:cs typeface="Times New Roman"/>
                        </a:rPr>
                        <a:t>лице</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just">
                        <a:lnSpc>
                          <a:spcPct val="107000"/>
                        </a:lnSpc>
                        <a:spcAft>
                          <a:spcPts val="0"/>
                        </a:spcAft>
                      </a:pPr>
                      <a:r>
                        <a:rPr lang="en-US" sz="1400" dirty="0">
                          <a:latin typeface="Times New Roman"/>
                          <a:ea typeface="Calibri"/>
                          <a:cs typeface="Times New Roman"/>
                        </a:rPr>
                        <a:t>Kingdom Pets </a:t>
                      </a:r>
                      <a:r>
                        <a:rPr lang="bg-BG" sz="1400" dirty="0">
                          <a:latin typeface="Times New Roman"/>
                          <a:ea typeface="Calibri"/>
                          <a:cs typeface="Times New Roman"/>
                        </a:rPr>
                        <a:t>дава възможност на потребителите </a:t>
                      </a:r>
                      <a:r>
                        <a:rPr lang="bg-BG" sz="1400" dirty="0" smtClean="0">
                          <a:latin typeface="Times New Roman"/>
                          <a:ea typeface="Calibri"/>
                          <a:cs typeface="Times New Roman"/>
                        </a:rPr>
                        <a:t>да изберат служител, който</a:t>
                      </a:r>
                      <a:r>
                        <a:rPr lang="bg-BG" sz="1400" baseline="0" dirty="0" smtClean="0">
                          <a:latin typeface="Times New Roman"/>
                          <a:ea typeface="Calibri"/>
                          <a:cs typeface="Times New Roman"/>
                        </a:rPr>
                        <a:t> да е отговорен от любимеца .</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gridSpan="2">
                  <a:txBody>
                    <a:bodyPr/>
                    <a:lstStyle/>
                    <a:p>
                      <a:pPr algn="just">
                        <a:lnSpc>
                          <a:spcPct val="107000"/>
                        </a:lnSpc>
                        <a:spcAft>
                          <a:spcPts val="0"/>
                        </a:spcAft>
                      </a:pPr>
                      <a:r>
                        <a:rPr lang="bg-BG" sz="1400" dirty="0">
                          <a:latin typeface="Times New Roman"/>
                          <a:ea typeface="Calibri"/>
                          <a:cs typeface="Times New Roman"/>
                        </a:rPr>
                        <a:t>Системата не предоставя възможност за персонализиране на резервацията и престоя.</a:t>
                      </a: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hMerge="1">
                  <a:txBody>
                    <a:bodyPr/>
                    <a:lstStyle/>
                    <a:p>
                      <a:pPr algn="just">
                        <a:lnSpc>
                          <a:spcPct val="107000"/>
                        </a:lnSpc>
                        <a:spcAft>
                          <a:spcPts val="0"/>
                        </a:spcAft>
                      </a:pPr>
                      <a:endParaRPr lang="bg-BG" sz="1400" dirty="0">
                        <a:latin typeface="Calibri"/>
                        <a:ea typeface="Calibri"/>
                        <a:cs typeface="Times New Roman"/>
                      </a:endParaRPr>
                    </a:p>
                  </a:txBody>
                  <a:tcPr marL="31649" marR="31649"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r>
            </a:tbl>
          </a:graphicData>
        </a:graphic>
      </p:graphicFrame>
      <p:pic>
        <p:nvPicPr>
          <p:cNvPr id="6" name="Content Placeholder 3" descr="38-cat-png-image-download-picture-kitten.png"/>
          <p:cNvPicPr>
            <a:picLocks noChangeAspect="1"/>
          </p:cNvPicPr>
          <p:nvPr/>
        </p:nvPicPr>
        <p:blipFill>
          <a:blip r:embed="rId3"/>
          <a:stretch>
            <a:fillRect/>
          </a:stretch>
        </p:blipFill>
        <p:spPr>
          <a:xfrm rot="21357024" flipH="1">
            <a:off x="6256820" y="4932779"/>
            <a:ext cx="3190854" cy="2528027"/>
          </a:xfrm>
          <a:prstGeom prst="rect">
            <a:avLst/>
          </a:prstGeom>
        </p:spPr>
      </p:pic>
      <p:sp>
        <p:nvSpPr>
          <p:cNvPr id="7" name="Content Placeholder 6"/>
          <p:cNvSpPr>
            <a:spLocks noGrp="1"/>
          </p:cNvSpPr>
          <p:nvPr>
            <p:ph idx="1"/>
          </p:nvPr>
        </p:nvSpPr>
        <p:spPr>
          <a:xfrm>
            <a:off x="1071538" y="6858000"/>
            <a:ext cx="8229600" cy="4325112"/>
          </a:xfrm>
        </p:spPr>
        <p:txBody>
          <a:bodyPr/>
          <a:lstStyle/>
          <a:p>
            <a:endParaRPr lang="bg-BG" dirty="0"/>
          </a:p>
        </p:txBody>
      </p:sp>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28"/>
            <a:ext cx="8229600" cy="1066800"/>
          </a:xfrm>
        </p:spPr>
        <p:txBody>
          <a:bodyPr>
            <a:normAutofit/>
          </a:bodyPr>
          <a:lstStyle/>
          <a:p>
            <a:r>
              <a:rPr lang="en-US" dirty="0" smtClean="0"/>
              <a:t>UML</a:t>
            </a:r>
            <a:r>
              <a:rPr lang="bg-BG" dirty="0" smtClean="0"/>
              <a:t> диаграма</a:t>
            </a:r>
            <a:endParaRPr lang="bg-BG" dirty="0"/>
          </a:p>
        </p:txBody>
      </p:sp>
      <p:pic>
        <p:nvPicPr>
          <p:cNvPr id="5" name="Picture 4"/>
          <p:cNvPicPr/>
          <p:nvPr/>
        </p:nvPicPr>
        <p:blipFill>
          <a:blip r:embed="rId3"/>
          <a:stretch>
            <a:fillRect/>
          </a:stretch>
        </p:blipFill>
        <p:spPr>
          <a:xfrm>
            <a:off x="0" y="1142984"/>
            <a:ext cx="9144000" cy="5715016"/>
          </a:xfrm>
          <a:prstGeom prst="rect">
            <a:avLst/>
          </a:prstGeom>
        </p:spPr>
      </p:pic>
      <p:pic>
        <p:nvPicPr>
          <p:cNvPr id="4" name="Content Placeholder 3" descr="38-cat-png-image-download-picture-kitten.png"/>
          <p:cNvPicPr>
            <a:picLocks noGrp="1" noChangeAspect="1"/>
          </p:cNvPicPr>
          <p:nvPr>
            <p:ph idx="1"/>
          </p:nvPr>
        </p:nvPicPr>
        <p:blipFill>
          <a:blip r:embed="rId4"/>
          <a:stretch>
            <a:fillRect/>
          </a:stretch>
        </p:blipFill>
        <p:spPr>
          <a:xfrm rot="20669315">
            <a:off x="6438780" y="-62409"/>
            <a:ext cx="1990553" cy="2350246"/>
          </a:xfrm>
        </p:spPr>
      </p:pic>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7166"/>
            <a:ext cx="10287040" cy="1066800"/>
          </a:xfrm>
        </p:spPr>
        <p:txBody>
          <a:bodyPr>
            <a:normAutofit/>
          </a:bodyPr>
          <a:lstStyle/>
          <a:p>
            <a:r>
              <a:rPr lang="en-US" b="1" dirty="0" smtClean="0"/>
              <a:t>Essential Use Case</a:t>
            </a:r>
            <a:r>
              <a:rPr lang="bg-BG" b="1" dirty="0" smtClean="0"/>
              <a:t> </a:t>
            </a:r>
            <a:r>
              <a:rPr lang="bg-BG" dirty="0" smtClean="0"/>
              <a:t>диаграма</a:t>
            </a:r>
            <a:endParaRPr lang="bg-BG" dirty="0"/>
          </a:p>
        </p:txBody>
      </p:sp>
      <p:sp>
        <p:nvSpPr>
          <p:cNvPr id="29745" name="Rectangle 4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bg-BG" sz="1800" b="0" i="0" u="none" strike="noStrike" cap="none" normalizeH="0" baseline="0" smtClean="0">
              <a:ln>
                <a:noFill/>
              </a:ln>
              <a:solidFill>
                <a:schemeClr val="tx1"/>
              </a:solidFill>
              <a:effectLst/>
              <a:latin typeface="Arial" pitchFamily="34" charset="0"/>
              <a:cs typeface="Arial" pitchFamily="34" charset="0"/>
            </a:endParaRPr>
          </a:p>
        </p:txBody>
      </p:sp>
      <p:pic>
        <p:nvPicPr>
          <p:cNvPr id="56" name="Picture 55" descr="Screenshot_1.png"/>
          <p:cNvPicPr>
            <a:picLocks noChangeAspect="1"/>
          </p:cNvPicPr>
          <p:nvPr/>
        </p:nvPicPr>
        <p:blipFill>
          <a:blip r:embed="rId3"/>
          <a:stretch>
            <a:fillRect/>
          </a:stretch>
        </p:blipFill>
        <p:spPr>
          <a:xfrm>
            <a:off x="0" y="1714488"/>
            <a:ext cx="8858280" cy="5143512"/>
          </a:xfrm>
          <a:prstGeom prst="rect">
            <a:avLst/>
          </a:prstGeom>
        </p:spPr>
      </p:pic>
      <p:pic>
        <p:nvPicPr>
          <p:cNvPr id="4" name="Content Placeholder 3" descr="38-cat-png-image-download-picture-kitten.png"/>
          <p:cNvPicPr>
            <a:picLocks noGrp="1" noChangeAspect="1"/>
          </p:cNvPicPr>
          <p:nvPr>
            <p:ph idx="1"/>
          </p:nvPr>
        </p:nvPicPr>
        <p:blipFill>
          <a:blip r:embed="rId4"/>
          <a:stretch>
            <a:fillRect/>
          </a:stretch>
        </p:blipFill>
        <p:spPr>
          <a:xfrm>
            <a:off x="6786578" y="-500090"/>
            <a:ext cx="2357422" cy="2500330"/>
          </a:xfrm>
        </p:spPr>
      </p:pic>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642966"/>
            <a:ext cx="8229600" cy="1781180"/>
          </a:xfrm>
        </p:spPr>
        <p:txBody>
          <a:bodyPr>
            <a:normAutofit fontScale="90000"/>
          </a:bodyPr>
          <a:lstStyle/>
          <a:p>
            <a:r>
              <a:rPr lang="bg-BG" dirty="0" smtClean="0"/>
              <a:t/>
            </a:r>
            <a:br>
              <a:rPr lang="bg-BG" dirty="0" smtClean="0"/>
            </a:br>
            <a:r>
              <a:rPr lang="bg-BG" dirty="0" smtClean="0"/>
              <a:t/>
            </a:r>
            <a:br>
              <a:rPr lang="bg-BG" dirty="0" smtClean="0"/>
            </a:br>
            <a:r>
              <a:rPr lang="bg-BG" dirty="0" smtClean="0"/>
              <a:t/>
            </a:r>
            <a:br>
              <a:rPr lang="bg-BG" dirty="0" smtClean="0"/>
            </a:br>
            <a:r>
              <a:rPr lang="bg-BG" dirty="0" smtClean="0"/>
              <a:t/>
            </a:r>
            <a:br>
              <a:rPr lang="bg-BG" dirty="0" smtClean="0"/>
            </a:br>
            <a:r>
              <a:rPr lang="bg-BG" dirty="0" smtClean="0"/>
              <a:t/>
            </a:r>
            <a:br>
              <a:rPr lang="bg-BG" dirty="0" smtClean="0"/>
            </a:br>
            <a:r>
              <a:rPr lang="bg-BG" dirty="0" smtClean="0"/>
              <a:t>ИДЕИ ЗА БЪДЕЩО РАЗВИТИЕ...</a:t>
            </a:r>
            <a:endParaRPr lang="bg-BG" dirty="0"/>
          </a:p>
        </p:txBody>
      </p:sp>
      <p:sp>
        <p:nvSpPr>
          <p:cNvPr id="3" name="Content Placeholder 2"/>
          <p:cNvSpPr>
            <a:spLocks noGrp="1"/>
          </p:cNvSpPr>
          <p:nvPr>
            <p:ph idx="1"/>
          </p:nvPr>
        </p:nvSpPr>
        <p:spPr>
          <a:xfrm>
            <a:off x="500034" y="2571744"/>
            <a:ext cx="8229600" cy="3502726"/>
          </a:xfrm>
        </p:spPr>
        <p:style>
          <a:lnRef idx="2">
            <a:schemeClr val="accent5"/>
          </a:lnRef>
          <a:fillRef idx="1">
            <a:schemeClr val="lt1"/>
          </a:fillRef>
          <a:effectRef idx="0">
            <a:schemeClr val="accent5"/>
          </a:effectRef>
          <a:fontRef idx="minor">
            <a:schemeClr val="dk1"/>
          </a:fontRef>
        </p:style>
        <p:txBody>
          <a:bodyPr>
            <a:normAutofit/>
          </a:bodyPr>
          <a:lstStyle/>
          <a:p>
            <a:r>
              <a:rPr lang="bg-BG" b="1" dirty="0" smtClean="0">
                <a:ln w="1905"/>
                <a:solidFill>
                  <a:schemeClr val="bg2">
                    <a:lumMod val="25000"/>
                  </a:schemeClr>
                </a:solidFill>
                <a:effectLst>
                  <a:innerShdw blurRad="69850" dist="43180" dir="5400000">
                    <a:srgbClr val="000000">
                      <a:alpha val="65000"/>
                    </a:srgbClr>
                  </a:innerShdw>
                </a:effectLst>
              </a:rPr>
              <a:t>Видеонаблюдение на домашния любимец</a:t>
            </a:r>
          </a:p>
          <a:p>
            <a:pPr>
              <a:buNone/>
            </a:pPr>
            <a:endParaRPr lang="en-US" b="1" dirty="0" smtClean="0">
              <a:ln w="1905"/>
              <a:solidFill>
                <a:schemeClr val="bg2">
                  <a:lumMod val="25000"/>
                </a:schemeClr>
              </a:solidFill>
              <a:effectLst>
                <a:innerShdw blurRad="69850" dist="43180" dir="5400000">
                  <a:srgbClr val="000000">
                    <a:alpha val="65000"/>
                  </a:srgbClr>
                </a:innerShdw>
              </a:effectLst>
            </a:endParaRPr>
          </a:p>
          <a:p>
            <a:r>
              <a:rPr lang="bg-BG" b="1" dirty="0" smtClean="0">
                <a:ln w="1905"/>
                <a:solidFill>
                  <a:schemeClr val="bg2">
                    <a:lumMod val="25000"/>
                  </a:schemeClr>
                </a:solidFill>
                <a:effectLst>
                  <a:innerShdw blurRad="69850" dist="43180" dir="5400000">
                    <a:srgbClr val="000000">
                      <a:alpha val="65000"/>
                    </a:srgbClr>
                  </a:innerShdw>
                </a:effectLst>
              </a:rPr>
              <a:t>По-широка гама от продукти </a:t>
            </a:r>
          </a:p>
          <a:p>
            <a:pPr>
              <a:buNone/>
            </a:pPr>
            <a:endParaRPr lang="en-US" b="1" dirty="0" smtClean="0">
              <a:ln w="1905"/>
              <a:solidFill>
                <a:schemeClr val="bg2">
                  <a:lumMod val="25000"/>
                </a:schemeClr>
              </a:solidFill>
              <a:effectLst>
                <a:innerShdw blurRad="69850" dist="43180" dir="5400000">
                  <a:srgbClr val="000000">
                    <a:alpha val="65000"/>
                  </a:srgbClr>
                </a:innerShdw>
              </a:effectLst>
            </a:endParaRPr>
          </a:p>
          <a:p>
            <a:r>
              <a:rPr lang="bg-BG" b="1" dirty="0" smtClean="0">
                <a:ln w="1905"/>
                <a:solidFill>
                  <a:schemeClr val="bg2">
                    <a:lumMod val="25000"/>
                  </a:schemeClr>
                </a:solidFill>
                <a:effectLst>
                  <a:innerShdw blurRad="69850" dist="43180" dir="5400000">
                    <a:srgbClr val="000000">
                      <a:alpha val="65000"/>
                    </a:srgbClr>
                  </a:innerShdw>
                </a:effectLst>
              </a:rPr>
              <a:t>Добавяне на блог/форум</a:t>
            </a:r>
            <a:endParaRPr lang="bg-BG" b="1" dirty="0">
              <a:ln w="1905"/>
              <a:solidFill>
                <a:schemeClr val="bg2">
                  <a:lumMod val="25000"/>
                </a:schemeClr>
              </a:solidFill>
              <a:effectLst>
                <a:innerShdw blurRad="69850" dist="43180" dir="5400000">
                  <a:srgbClr val="000000">
                    <a:alpha val="65000"/>
                  </a:srgbClr>
                </a:innerShdw>
              </a:effectLst>
            </a:endParaRPr>
          </a:p>
        </p:txBody>
      </p:sp>
      <p:pic>
        <p:nvPicPr>
          <p:cNvPr id="4" name="Content Placeholder 3" descr="38-cat-png-image-download-picture-kitten.png"/>
          <p:cNvPicPr>
            <a:picLocks noChangeAspect="1"/>
          </p:cNvPicPr>
          <p:nvPr/>
        </p:nvPicPr>
        <p:blipFill>
          <a:blip r:embed="rId3"/>
          <a:stretch>
            <a:fillRect/>
          </a:stretch>
        </p:blipFill>
        <p:spPr>
          <a:xfrm>
            <a:off x="7000892" y="4572008"/>
            <a:ext cx="2357422" cy="2500330"/>
          </a:xfrm>
          <a:prstGeom prst="rect">
            <a:avLst/>
          </a:prstGeom>
        </p:spPr>
      </p:pic>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1643050"/>
            <a:ext cx="9229732" cy="3429024"/>
          </a:xfrm>
        </p:spPr>
        <p:txBody>
          <a:bodyPr>
            <a:normAutofit/>
          </a:bodyPr>
          <a:lstStyle/>
          <a:p>
            <a:r>
              <a:rPr lang="bg-BG" sz="5400" dirty="0" smtClean="0"/>
              <a:t>Благодаря за </a:t>
            </a:r>
            <a:br>
              <a:rPr lang="bg-BG" sz="5400" dirty="0" smtClean="0"/>
            </a:br>
            <a:r>
              <a:rPr lang="bg-BG" sz="5400" dirty="0" smtClean="0"/>
              <a:t>вниманието!</a:t>
            </a:r>
            <a:endParaRPr lang="bg-BG" sz="5400" dirty="0"/>
          </a:p>
        </p:txBody>
      </p:sp>
      <p:pic>
        <p:nvPicPr>
          <p:cNvPr id="5" name="Picture 4" descr="tumblr_ol1k6uPdkt1sg9amyo1_1280.gif"/>
          <p:cNvPicPr>
            <a:picLocks noChangeAspect="1"/>
          </p:cNvPicPr>
          <p:nvPr/>
        </p:nvPicPr>
        <p:blipFill>
          <a:blip r:embed="rId2"/>
          <a:stretch>
            <a:fillRect/>
          </a:stretch>
        </p:blipFill>
        <p:spPr>
          <a:xfrm>
            <a:off x="4632153" y="3000372"/>
            <a:ext cx="4511847" cy="3643314"/>
          </a:xfrm>
          <a:prstGeom prst="rect">
            <a:avLst/>
          </a:prstGeom>
        </p:spPr>
      </p:pic>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4422"/>
            <a:ext cx="8229600" cy="1066800"/>
          </a:xfrm>
        </p:spPr>
        <p:txBody>
          <a:bodyPr>
            <a:normAutofit fontScale="90000"/>
          </a:bodyPr>
          <a:lstStyle/>
          <a:p>
            <a:r>
              <a:rPr lang="bg-BG" dirty="0" smtClean="0"/>
              <a:t>Въпроси на рецензента:</a:t>
            </a:r>
            <a:br>
              <a:rPr lang="bg-BG" dirty="0" smtClean="0"/>
            </a:br>
            <a:r>
              <a:rPr lang="bg-BG" sz="2700" dirty="0" smtClean="0"/>
              <a:t/>
            </a:r>
            <a:br>
              <a:rPr lang="bg-BG" sz="2700" dirty="0" smtClean="0"/>
            </a:br>
            <a:r>
              <a:rPr lang="ru-RU" sz="2700" dirty="0" smtClean="0"/>
              <a:t> 1.       За какво служи полето Enabled в таблицата Users?</a:t>
            </a:r>
            <a:r>
              <a:rPr lang="ru-RU" sz="2200" dirty="0" smtClean="0"/>
              <a:t/>
            </a:r>
            <a:br>
              <a:rPr lang="ru-RU" sz="2200" dirty="0" smtClean="0"/>
            </a:br>
            <a:r>
              <a:rPr lang="ru-RU" dirty="0" smtClean="0"/>
              <a:t/>
            </a:r>
            <a:br>
              <a:rPr lang="ru-RU" dirty="0" smtClean="0"/>
            </a:br>
            <a:endParaRPr lang="bg-BG" dirty="0"/>
          </a:p>
        </p:txBody>
      </p:sp>
      <p:pic>
        <p:nvPicPr>
          <p:cNvPr id="7" name="Picture 6" descr="Screenshot_3.png"/>
          <p:cNvPicPr>
            <a:picLocks noChangeAspect="1"/>
          </p:cNvPicPr>
          <p:nvPr/>
        </p:nvPicPr>
        <p:blipFill>
          <a:blip r:embed="rId3"/>
          <a:stretch>
            <a:fillRect/>
          </a:stretch>
        </p:blipFill>
        <p:spPr>
          <a:xfrm>
            <a:off x="2776692" y="1857364"/>
            <a:ext cx="5201381" cy="2714644"/>
          </a:xfrm>
          <a:prstGeom prst="rect">
            <a:avLst/>
          </a:prstGeom>
          <a:ln w="88900" cap="sq" cmpd="thickThin">
            <a:solidFill>
              <a:srgbClr val="000000"/>
            </a:solidFill>
            <a:prstDash val="solid"/>
            <a:miter lim="800000"/>
          </a:ln>
          <a:effectLst>
            <a:innerShdw blurRad="76200">
              <a:srgbClr val="000000"/>
            </a:innerShdw>
          </a:effectLst>
        </p:spPr>
      </p:pic>
      <p:pic>
        <p:nvPicPr>
          <p:cNvPr id="4" name="Content Placeholder 3" descr="38-cat-png-image-download-picture-kitten.png"/>
          <p:cNvPicPr>
            <a:picLocks noGrp="1" noChangeAspect="1"/>
          </p:cNvPicPr>
          <p:nvPr>
            <p:ph idx="1"/>
          </p:nvPr>
        </p:nvPicPr>
        <p:blipFill>
          <a:blip r:embed="rId4"/>
          <a:stretch>
            <a:fillRect/>
          </a:stretch>
        </p:blipFill>
        <p:spPr>
          <a:xfrm rot="21155838">
            <a:off x="6989160" y="487711"/>
            <a:ext cx="2025218" cy="2143116"/>
          </a:xfrm>
        </p:spPr>
      </p:pic>
      <p:sp>
        <p:nvSpPr>
          <p:cNvPr id="5" name="Rectangle 4"/>
          <p:cNvSpPr/>
          <p:nvPr/>
        </p:nvSpPr>
        <p:spPr>
          <a:xfrm>
            <a:off x="428596" y="5072074"/>
            <a:ext cx="7715304" cy="13573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err="1" smtClean="0"/>
              <a:t>След</a:t>
            </a:r>
            <a:r>
              <a:rPr lang="en-US" dirty="0" smtClean="0"/>
              <a:t> </a:t>
            </a:r>
            <a:r>
              <a:rPr lang="en-US" dirty="0" err="1" smtClean="0"/>
              <a:t>като</a:t>
            </a:r>
            <a:r>
              <a:rPr lang="en-US" dirty="0" smtClean="0"/>
              <a:t> </a:t>
            </a:r>
            <a:r>
              <a:rPr lang="en-US" dirty="0" err="1" smtClean="0"/>
              <a:t>потребителя</a:t>
            </a:r>
            <a:r>
              <a:rPr lang="en-US" dirty="0" smtClean="0"/>
              <a:t> </a:t>
            </a:r>
            <a:r>
              <a:rPr lang="en-US" dirty="0" err="1" smtClean="0"/>
              <a:t>направи</a:t>
            </a:r>
            <a:r>
              <a:rPr lang="en-US" dirty="0" smtClean="0"/>
              <a:t> </a:t>
            </a:r>
            <a:r>
              <a:rPr lang="en-US" dirty="0" err="1" smtClean="0"/>
              <a:t>резервация</a:t>
            </a:r>
            <a:r>
              <a:rPr lang="en-US" dirty="0" smtClean="0"/>
              <a:t>,</a:t>
            </a:r>
            <a:endParaRPr lang="bg-BG" dirty="0" smtClean="0"/>
          </a:p>
          <a:p>
            <a:r>
              <a:rPr lang="en-US" dirty="0" err="1" smtClean="0"/>
              <a:t>се</a:t>
            </a:r>
            <a:r>
              <a:rPr lang="en-US" dirty="0" smtClean="0"/>
              <a:t> </a:t>
            </a:r>
            <a:r>
              <a:rPr lang="en-US" dirty="0" err="1" smtClean="0"/>
              <a:t>създава</a:t>
            </a:r>
            <a:r>
              <a:rPr lang="en-US" dirty="0" smtClean="0"/>
              <a:t> user, </a:t>
            </a:r>
            <a:r>
              <a:rPr lang="en-US" dirty="0" err="1" smtClean="0"/>
              <a:t>който</a:t>
            </a:r>
            <a:r>
              <a:rPr lang="en-US" dirty="0" smtClean="0"/>
              <a:t> </a:t>
            </a:r>
            <a:r>
              <a:rPr lang="en-US" dirty="0" err="1" smtClean="0"/>
              <a:t>все</a:t>
            </a:r>
            <a:r>
              <a:rPr lang="en-US" dirty="0" smtClean="0"/>
              <a:t> </a:t>
            </a:r>
            <a:r>
              <a:rPr lang="en-US" dirty="0" err="1" smtClean="0"/>
              <a:t>още</a:t>
            </a:r>
            <a:r>
              <a:rPr lang="en-US" dirty="0" smtClean="0"/>
              <a:t> </a:t>
            </a:r>
            <a:r>
              <a:rPr lang="en-US" dirty="0" err="1" smtClean="0"/>
              <a:t>не</a:t>
            </a:r>
            <a:r>
              <a:rPr lang="en-US" dirty="0" smtClean="0"/>
              <a:t> </a:t>
            </a:r>
            <a:r>
              <a:rPr lang="en-US" dirty="0" err="1" smtClean="0"/>
              <a:t>може</a:t>
            </a:r>
            <a:r>
              <a:rPr lang="en-US" dirty="0" smtClean="0"/>
              <a:t> </a:t>
            </a:r>
            <a:r>
              <a:rPr lang="en-US" dirty="0" err="1" smtClean="0"/>
              <a:t>да</a:t>
            </a:r>
            <a:r>
              <a:rPr lang="en-US" dirty="0" smtClean="0"/>
              <a:t> </a:t>
            </a:r>
            <a:r>
              <a:rPr lang="en-US" dirty="0" err="1" smtClean="0"/>
              <a:t>го</a:t>
            </a:r>
            <a:r>
              <a:rPr lang="en-US" dirty="0" smtClean="0"/>
              <a:t> </a:t>
            </a:r>
            <a:r>
              <a:rPr lang="en-US" dirty="0" err="1" smtClean="0"/>
              <a:t>използва</a:t>
            </a:r>
            <a:r>
              <a:rPr lang="en-US" dirty="0" smtClean="0"/>
              <a:t> </a:t>
            </a:r>
            <a:r>
              <a:rPr lang="en-US" dirty="0" err="1" smtClean="0"/>
              <a:t>докато</a:t>
            </a:r>
            <a:r>
              <a:rPr lang="en-US" dirty="0" smtClean="0"/>
              <a:t> </a:t>
            </a:r>
            <a:r>
              <a:rPr lang="en-US" dirty="0" err="1" smtClean="0"/>
              <a:t>администратора</a:t>
            </a:r>
            <a:r>
              <a:rPr lang="en-US" dirty="0" smtClean="0"/>
              <a:t> </a:t>
            </a:r>
            <a:r>
              <a:rPr lang="en-US" dirty="0" err="1" smtClean="0"/>
              <a:t>не</a:t>
            </a:r>
            <a:r>
              <a:rPr lang="en-US" dirty="0" smtClean="0"/>
              <a:t> </a:t>
            </a:r>
            <a:r>
              <a:rPr lang="en-US" dirty="0" err="1" smtClean="0"/>
              <a:t>го</a:t>
            </a:r>
            <a:r>
              <a:rPr lang="en-US" dirty="0" smtClean="0"/>
              <a:t> </a:t>
            </a:r>
            <a:r>
              <a:rPr lang="en-US" dirty="0" err="1" smtClean="0"/>
              <a:t>активира</a:t>
            </a:r>
            <a:r>
              <a:rPr lang="en-US" dirty="0" smtClean="0"/>
              <a:t>.</a:t>
            </a:r>
            <a:endParaRPr lang="bg-BG"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4422"/>
            <a:ext cx="9572660" cy="1066800"/>
          </a:xfrm>
        </p:spPr>
        <p:txBody>
          <a:bodyPr>
            <a:normAutofit fontScale="90000"/>
          </a:bodyPr>
          <a:lstStyle/>
          <a:p>
            <a:r>
              <a:rPr lang="bg-BG" dirty="0" smtClean="0"/>
              <a:t>Въпроси на рецензента:</a:t>
            </a:r>
            <a:br>
              <a:rPr lang="bg-BG" dirty="0" smtClean="0"/>
            </a:br>
            <a:r>
              <a:rPr lang="bg-BG" sz="2700" dirty="0" smtClean="0"/>
              <a:t/>
            </a:r>
            <a:br>
              <a:rPr lang="bg-BG" sz="2700" dirty="0" smtClean="0"/>
            </a:br>
            <a:r>
              <a:rPr lang="ru-RU" sz="2700" dirty="0" smtClean="0"/>
              <a:t> 2.       Каква е разликата между двете цени в таблицата rooms – price и basepricе? </a:t>
            </a:r>
            <a:r>
              <a:rPr lang="ru-RU" sz="2200" dirty="0" smtClean="0"/>
              <a:t/>
            </a:r>
            <a:br>
              <a:rPr lang="ru-RU" sz="2200" dirty="0" smtClean="0"/>
            </a:br>
            <a:r>
              <a:rPr lang="ru-RU" dirty="0" smtClean="0"/>
              <a:t/>
            </a:r>
            <a:br>
              <a:rPr lang="ru-RU" dirty="0" smtClean="0"/>
            </a:br>
            <a:endParaRPr lang="bg-BG" dirty="0"/>
          </a:p>
        </p:txBody>
      </p:sp>
      <p:pic>
        <p:nvPicPr>
          <p:cNvPr id="7" name="Picture 6" descr="Screenshot_3.png"/>
          <p:cNvPicPr>
            <a:picLocks noChangeAspect="1"/>
          </p:cNvPicPr>
          <p:nvPr/>
        </p:nvPicPr>
        <p:blipFill>
          <a:blip r:embed="rId3"/>
          <a:stretch>
            <a:fillRect/>
          </a:stretch>
        </p:blipFill>
        <p:spPr>
          <a:xfrm>
            <a:off x="3357554" y="2500306"/>
            <a:ext cx="4643470" cy="2357454"/>
          </a:xfrm>
          <a:prstGeom prst="rect">
            <a:avLst/>
          </a:prstGeom>
          <a:ln w="88900" cap="sq" cmpd="thickThin">
            <a:solidFill>
              <a:srgbClr val="000000"/>
            </a:solidFill>
            <a:prstDash val="solid"/>
            <a:miter lim="800000"/>
          </a:ln>
          <a:effectLst>
            <a:innerShdw blurRad="76200">
              <a:srgbClr val="000000"/>
            </a:innerShdw>
          </a:effectLst>
        </p:spPr>
      </p:pic>
      <p:pic>
        <p:nvPicPr>
          <p:cNvPr id="4" name="Content Placeholder 3" descr="38-cat-png-image-download-picture-kitten.png"/>
          <p:cNvPicPr>
            <a:picLocks noGrp="1" noChangeAspect="1"/>
          </p:cNvPicPr>
          <p:nvPr>
            <p:ph idx="1"/>
          </p:nvPr>
        </p:nvPicPr>
        <p:blipFill>
          <a:blip r:embed="rId4"/>
          <a:stretch>
            <a:fillRect/>
          </a:stretch>
        </p:blipFill>
        <p:spPr>
          <a:xfrm rot="444257" flipH="1">
            <a:off x="2201170" y="1195385"/>
            <a:ext cx="2060597" cy="2143116"/>
          </a:xfrm>
        </p:spPr>
      </p:pic>
      <p:sp>
        <p:nvSpPr>
          <p:cNvPr id="5" name="Rectangle 4"/>
          <p:cNvSpPr/>
          <p:nvPr/>
        </p:nvSpPr>
        <p:spPr>
          <a:xfrm>
            <a:off x="214282" y="5143512"/>
            <a:ext cx="7858180" cy="14287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err="1" smtClean="0"/>
              <a:t>Едната</a:t>
            </a:r>
            <a:r>
              <a:rPr lang="en-US" dirty="0" smtClean="0"/>
              <a:t> </a:t>
            </a:r>
            <a:r>
              <a:rPr lang="en-US" dirty="0" err="1" smtClean="0"/>
              <a:t>цена</a:t>
            </a:r>
            <a:r>
              <a:rPr lang="en-US" dirty="0" smtClean="0"/>
              <a:t> е </a:t>
            </a:r>
            <a:r>
              <a:rPr lang="en-US" dirty="0" err="1" smtClean="0"/>
              <a:t>самата</a:t>
            </a:r>
            <a:r>
              <a:rPr lang="en-US" dirty="0" smtClean="0"/>
              <a:t> </a:t>
            </a:r>
            <a:r>
              <a:rPr lang="en-US" dirty="0" err="1" smtClean="0"/>
              <a:t>цена</a:t>
            </a:r>
            <a:r>
              <a:rPr lang="en-US" dirty="0" smtClean="0"/>
              <a:t> </a:t>
            </a:r>
            <a:r>
              <a:rPr lang="en-US" dirty="0" err="1" smtClean="0"/>
              <a:t>на</a:t>
            </a:r>
            <a:r>
              <a:rPr lang="en-US" dirty="0" smtClean="0"/>
              <a:t> </a:t>
            </a:r>
            <a:r>
              <a:rPr lang="en-US" dirty="0" err="1" smtClean="0"/>
              <a:t>стаята</a:t>
            </a:r>
            <a:r>
              <a:rPr lang="en-US" dirty="0" smtClean="0"/>
              <a:t>, а </a:t>
            </a:r>
            <a:r>
              <a:rPr lang="en-US" dirty="0" err="1" smtClean="0"/>
              <a:t>другата</a:t>
            </a:r>
            <a:r>
              <a:rPr lang="en-US" dirty="0" smtClean="0"/>
              <a:t> е </a:t>
            </a:r>
            <a:r>
              <a:rPr lang="en-US" dirty="0" err="1" smtClean="0"/>
              <a:t>общата</a:t>
            </a:r>
            <a:r>
              <a:rPr lang="en-US" dirty="0" smtClean="0"/>
              <a:t> </a:t>
            </a:r>
            <a:r>
              <a:rPr lang="en-US" dirty="0" err="1" smtClean="0"/>
              <a:t>цена</a:t>
            </a:r>
            <a:r>
              <a:rPr lang="en-US" dirty="0" smtClean="0"/>
              <a:t> </a:t>
            </a:r>
            <a:r>
              <a:rPr lang="en-US" dirty="0" err="1" smtClean="0"/>
              <a:t>на</a:t>
            </a:r>
            <a:r>
              <a:rPr lang="en-US" dirty="0" smtClean="0"/>
              <a:t> </a:t>
            </a:r>
            <a:r>
              <a:rPr lang="en-US" dirty="0" err="1" smtClean="0"/>
              <a:t>всички</a:t>
            </a:r>
            <a:r>
              <a:rPr lang="en-US" dirty="0" smtClean="0"/>
              <a:t> </a:t>
            </a:r>
            <a:r>
              <a:rPr lang="en-US" dirty="0" err="1" smtClean="0"/>
              <a:t>екстри</a:t>
            </a:r>
            <a:r>
              <a:rPr lang="en-US" dirty="0" smtClean="0"/>
              <a:t> в </a:t>
            </a:r>
            <a:r>
              <a:rPr lang="en-US" dirty="0" err="1" smtClean="0"/>
              <a:t>нея</a:t>
            </a:r>
            <a:r>
              <a:rPr lang="en-US" dirty="0" smtClean="0"/>
              <a:t> </a:t>
            </a:r>
            <a:r>
              <a:rPr lang="en-US" dirty="0" err="1" smtClean="0"/>
              <a:t>които</a:t>
            </a:r>
            <a:r>
              <a:rPr lang="en-US" dirty="0" smtClean="0"/>
              <a:t> </a:t>
            </a:r>
            <a:r>
              <a:rPr lang="en-US" dirty="0" err="1" smtClean="0"/>
              <a:t>съдържа</a:t>
            </a:r>
            <a:r>
              <a:rPr lang="en-US" dirty="0" smtClean="0"/>
              <a:t>.</a:t>
            </a:r>
            <a:endParaRPr lang="bg-BG" dirty="0" smtClean="0"/>
          </a:p>
          <a:p>
            <a:r>
              <a:rPr lang="en-US" dirty="0" smtClean="0"/>
              <a:t>В </a:t>
            </a:r>
            <a:r>
              <a:rPr lang="en-US" dirty="0" err="1" smtClean="0"/>
              <a:t>момента</a:t>
            </a:r>
            <a:r>
              <a:rPr lang="en-US" dirty="0" smtClean="0"/>
              <a:t> </a:t>
            </a:r>
            <a:r>
              <a:rPr lang="en-US" dirty="0" err="1" smtClean="0"/>
              <a:t>колоната</a:t>
            </a:r>
            <a:r>
              <a:rPr lang="en-US" dirty="0" smtClean="0"/>
              <a:t> </a:t>
            </a:r>
            <a:r>
              <a:rPr lang="en-US" dirty="0" err="1" smtClean="0"/>
              <a:t>baseprice</a:t>
            </a:r>
            <a:r>
              <a:rPr lang="en-US" dirty="0" smtClean="0"/>
              <a:t> е </a:t>
            </a:r>
            <a:r>
              <a:rPr lang="en-US" dirty="0" err="1" smtClean="0"/>
              <a:t>махната</a:t>
            </a:r>
            <a:r>
              <a:rPr lang="en-US" dirty="0" smtClean="0"/>
              <a:t> и </a:t>
            </a:r>
            <a:r>
              <a:rPr lang="en-US" dirty="0" err="1" smtClean="0"/>
              <a:t>цялата</a:t>
            </a:r>
            <a:r>
              <a:rPr lang="en-US" dirty="0" smtClean="0"/>
              <a:t> </a:t>
            </a:r>
            <a:r>
              <a:rPr lang="en-US" dirty="0" err="1" smtClean="0"/>
              <a:t>сума</a:t>
            </a:r>
            <a:r>
              <a:rPr lang="en-US" smtClean="0"/>
              <a:t> за</a:t>
            </a:r>
            <a:r>
              <a:rPr lang="en-US" dirty="0" smtClean="0"/>
              <a:t> </a:t>
            </a:r>
            <a:r>
              <a:rPr lang="en-US" dirty="0" err="1" smtClean="0"/>
              <a:t>стаята</a:t>
            </a:r>
            <a:r>
              <a:rPr lang="en-US" dirty="0" smtClean="0"/>
              <a:t> е в </a:t>
            </a:r>
            <a:r>
              <a:rPr lang="en-US" dirty="0" err="1" smtClean="0"/>
              <a:t>колоната</a:t>
            </a:r>
            <a:r>
              <a:rPr lang="en-US" dirty="0" smtClean="0"/>
              <a:t> price.</a:t>
            </a:r>
            <a:endParaRPr lang="bg-BG"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28670"/>
            <a:ext cx="8229600" cy="1066800"/>
          </a:xfrm>
        </p:spPr>
        <p:txBody>
          <a:bodyPr>
            <a:normAutofit fontScale="90000"/>
          </a:bodyPr>
          <a:lstStyle/>
          <a:p>
            <a:r>
              <a:rPr lang="bg-BG" dirty="0" smtClean="0"/>
              <a:t>Въпроси на рецензента:</a:t>
            </a:r>
            <a:br>
              <a:rPr lang="bg-BG" dirty="0" smtClean="0"/>
            </a:br>
            <a:r>
              <a:rPr lang="bg-BG" sz="2700" dirty="0" smtClean="0"/>
              <a:t/>
            </a:r>
            <a:br>
              <a:rPr lang="bg-BG" sz="2700" dirty="0" smtClean="0"/>
            </a:br>
            <a:r>
              <a:rPr lang="ru-RU" sz="2000" dirty="0" smtClean="0"/>
              <a:t> 3.       </a:t>
            </a:r>
            <a:r>
              <a:rPr lang="ru-RU" sz="2700" dirty="0" smtClean="0"/>
              <a:t>Каква информация носи и какви стойности може да заема полето status в таблицата reservations? </a:t>
            </a:r>
            <a:r>
              <a:rPr lang="ru-RU" sz="2200" dirty="0" smtClean="0"/>
              <a:t/>
            </a:r>
            <a:br>
              <a:rPr lang="ru-RU" sz="2200" dirty="0" smtClean="0"/>
            </a:br>
            <a:r>
              <a:rPr lang="ru-RU" dirty="0" smtClean="0"/>
              <a:t/>
            </a:r>
            <a:br>
              <a:rPr lang="ru-RU" dirty="0" smtClean="0"/>
            </a:br>
            <a:endParaRPr lang="bg-BG" dirty="0"/>
          </a:p>
        </p:txBody>
      </p:sp>
      <p:pic>
        <p:nvPicPr>
          <p:cNvPr id="7" name="Picture 6" descr="Screenshot_3.png"/>
          <p:cNvPicPr>
            <a:picLocks noChangeAspect="1"/>
          </p:cNvPicPr>
          <p:nvPr/>
        </p:nvPicPr>
        <p:blipFill>
          <a:blip r:embed="rId3"/>
          <a:stretch>
            <a:fillRect/>
          </a:stretch>
        </p:blipFill>
        <p:spPr>
          <a:xfrm>
            <a:off x="214314" y="3000372"/>
            <a:ext cx="3487067" cy="3643337"/>
          </a:xfrm>
          <a:prstGeom prst="rect">
            <a:avLst/>
          </a:prstGeom>
          <a:ln w="88900" cap="sq" cmpd="thickThin">
            <a:solidFill>
              <a:srgbClr val="000000"/>
            </a:solidFill>
            <a:prstDash val="solid"/>
            <a:miter lim="800000"/>
          </a:ln>
          <a:effectLst>
            <a:innerShdw blurRad="76200">
              <a:srgbClr val="000000"/>
            </a:innerShdw>
          </a:effectLst>
        </p:spPr>
      </p:pic>
      <p:pic>
        <p:nvPicPr>
          <p:cNvPr id="4" name="Content Placeholder 3" descr="38-cat-png-image-download-picture-kitten.png"/>
          <p:cNvPicPr>
            <a:picLocks noGrp="1" noChangeAspect="1"/>
          </p:cNvPicPr>
          <p:nvPr>
            <p:ph idx="1"/>
          </p:nvPr>
        </p:nvPicPr>
        <p:blipFill>
          <a:blip r:embed="rId4"/>
          <a:stretch>
            <a:fillRect/>
          </a:stretch>
        </p:blipFill>
        <p:spPr>
          <a:xfrm rot="21357024" flipH="1">
            <a:off x="98489" y="844421"/>
            <a:ext cx="3786850" cy="2923148"/>
          </a:xfrm>
        </p:spPr>
      </p:pic>
      <p:pic>
        <p:nvPicPr>
          <p:cNvPr id="5" name="Picture 4" descr="Screenshot_1.png"/>
          <p:cNvPicPr>
            <a:picLocks noChangeAspect="1"/>
          </p:cNvPicPr>
          <p:nvPr/>
        </p:nvPicPr>
        <p:blipFill>
          <a:blip r:embed="rId5"/>
          <a:stretch>
            <a:fillRect/>
          </a:stretch>
        </p:blipFill>
        <p:spPr>
          <a:xfrm>
            <a:off x="9144000" y="2000240"/>
            <a:ext cx="4214874" cy="1790855"/>
          </a:xfrm>
          <a:prstGeom prst="rect">
            <a:avLst/>
          </a:prstGeom>
        </p:spPr>
      </p:pic>
      <p:sp>
        <p:nvSpPr>
          <p:cNvPr id="6" name="Rectangle 5"/>
          <p:cNvSpPr/>
          <p:nvPr/>
        </p:nvSpPr>
        <p:spPr>
          <a:xfrm>
            <a:off x="4000496" y="4786322"/>
            <a:ext cx="4857784" cy="185738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bg-BG" dirty="0" err="1" smtClean="0"/>
              <a:t>К</a:t>
            </a:r>
            <a:r>
              <a:rPr lang="en-US" dirty="0" err="1" smtClean="0"/>
              <a:t>огато</a:t>
            </a:r>
            <a:r>
              <a:rPr lang="en-US" dirty="0" smtClean="0"/>
              <a:t> </a:t>
            </a:r>
            <a:r>
              <a:rPr lang="en-US" dirty="0" err="1" smtClean="0"/>
              <a:t>клиента</a:t>
            </a:r>
            <a:r>
              <a:rPr lang="en-US" dirty="0" smtClean="0"/>
              <a:t> </a:t>
            </a:r>
            <a:r>
              <a:rPr lang="en-US" dirty="0" err="1" smtClean="0"/>
              <a:t>направи</a:t>
            </a:r>
            <a:r>
              <a:rPr lang="en-US" dirty="0" smtClean="0"/>
              <a:t> </a:t>
            </a:r>
            <a:r>
              <a:rPr lang="en-US" dirty="0" err="1" smtClean="0"/>
              <a:t>резервация</a:t>
            </a:r>
            <a:r>
              <a:rPr lang="en-US" dirty="0" smtClean="0"/>
              <a:t> </a:t>
            </a:r>
            <a:r>
              <a:rPr lang="en-US" dirty="0" err="1" smtClean="0"/>
              <a:t>тя</a:t>
            </a:r>
            <a:r>
              <a:rPr lang="en-US" dirty="0" smtClean="0"/>
              <a:t> </a:t>
            </a:r>
            <a:r>
              <a:rPr lang="en-US" dirty="0" err="1" smtClean="0"/>
              <a:t>се</a:t>
            </a:r>
            <a:r>
              <a:rPr lang="en-US" dirty="0" smtClean="0"/>
              <a:t> </a:t>
            </a:r>
            <a:r>
              <a:rPr lang="en-US" dirty="0" err="1" smtClean="0"/>
              <a:t>записва</a:t>
            </a:r>
            <a:r>
              <a:rPr lang="en-US" dirty="0" smtClean="0"/>
              <a:t> в </a:t>
            </a:r>
            <a:r>
              <a:rPr lang="en-US" dirty="0" err="1" smtClean="0"/>
              <a:t>базата</a:t>
            </a:r>
            <a:r>
              <a:rPr lang="en-US" dirty="0" smtClean="0"/>
              <a:t> </a:t>
            </a:r>
            <a:r>
              <a:rPr lang="en-US" dirty="0" err="1" smtClean="0"/>
              <a:t>данни</a:t>
            </a:r>
            <a:r>
              <a:rPr lang="en-US" dirty="0" smtClean="0"/>
              <a:t> </a:t>
            </a:r>
            <a:r>
              <a:rPr lang="en-US" dirty="0" err="1" smtClean="0"/>
              <a:t>като</a:t>
            </a:r>
            <a:r>
              <a:rPr lang="en-US" dirty="0" smtClean="0"/>
              <a:t> </a:t>
            </a:r>
            <a:r>
              <a:rPr lang="en-US" dirty="0" err="1" smtClean="0"/>
              <a:t>очаква</a:t>
            </a:r>
            <a:r>
              <a:rPr lang="en-US" dirty="0" smtClean="0"/>
              <a:t> </a:t>
            </a:r>
            <a:r>
              <a:rPr lang="en-US" dirty="0" err="1" smtClean="0"/>
              <a:t>потвърждение</a:t>
            </a:r>
            <a:r>
              <a:rPr lang="en-US" dirty="0" smtClean="0"/>
              <a:t>. </a:t>
            </a:r>
            <a:r>
              <a:rPr lang="bg-BG" dirty="0" smtClean="0"/>
              <a:t>Като </a:t>
            </a:r>
            <a:r>
              <a:rPr lang="en-US" dirty="0" err="1" smtClean="0"/>
              <a:t>тя</a:t>
            </a:r>
            <a:r>
              <a:rPr lang="en-US" dirty="0" smtClean="0"/>
              <a:t> </a:t>
            </a:r>
            <a:r>
              <a:rPr lang="en-US" dirty="0" err="1" smtClean="0"/>
              <a:t>може</a:t>
            </a:r>
            <a:r>
              <a:rPr lang="en-US" dirty="0" smtClean="0"/>
              <a:t> </a:t>
            </a:r>
            <a:r>
              <a:rPr lang="en-US" dirty="0" err="1" smtClean="0"/>
              <a:t>да</a:t>
            </a:r>
            <a:r>
              <a:rPr lang="en-US" dirty="0" smtClean="0"/>
              <a:t> </a:t>
            </a:r>
            <a:r>
              <a:rPr lang="en-US" dirty="0" err="1" smtClean="0"/>
              <a:t>бъде</a:t>
            </a:r>
            <a:r>
              <a:rPr lang="en-US" dirty="0" smtClean="0"/>
              <a:t> </a:t>
            </a:r>
            <a:r>
              <a:rPr lang="en-US" dirty="0" err="1" smtClean="0"/>
              <a:t>приета</a:t>
            </a:r>
            <a:r>
              <a:rPr lang="en-US" dirty="0" smtClean="0"/>
              <a:t> </a:t>
            </a:r>
            <a:r>
              <a:rPr lang="en-US" dirty="0" err="1" smtClean="0"/>
              <a:t>или</a:t>
            </a:r>
            <a:r>
              <a:rPr lang="en-US" dirty="0" smtClean="0"/>
              <a:t> </a:t>
            </a:r>
            <a:r>
              <a:rPr lang="en-US" dirty="0" err="1" smtClean="0"/>
              <a:t>отхвърлена</a:t>
            </a:r>
            <a:r>
              <a:rPr lang="en-US" dirty="0" smtClean="0"/>
              <a:t>.</a:t>
            </a:r>
            <a:endParaRPr lang="bg-BG"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11997 0.0074 C -0.28403 0.00138 -0.44792 -0.00463 -0.51615 -0.00047 C -0.58438 0.0037 -0.52726 0.02731 -0.52952 0.03287 " pathEditMode="relative" rAng="0" ptsTypes="aaA">
                                      <p:cBhvr>
                                        <p:cTn id="6" dur="2000" fill="hold"/>
                                        <p:tgtEl>
                                          <p:spTgt spid="5"/>
                                        </p:tgtEl>
                                        <p:attrNameLst>
                                          <p:attrName>ppt_x</p:attrName>
                                          <p:attrName>ppt_y</p:attrName>
                                        </p:attrNameLst>
                                      </p:cBhvr>
                                      <p:rCtr x="-232" y="7"/>
                                    </p:animMotion>
                                  </p:childTnLst>
                                </p:cTn>
                              </p:par>
                            </p:childTnLst>
                          </p:cTn>
                        </p:par>
                        <p:par>
                          <p:cTn id="7" fill="hold">
                            <p:stCondLst>
                              <p:cond delay="2000"/>
                            </p:stCondLst>
                            <p:childTnLst>
                              <p:par>
                                <p:cTn id="8" presetID="2" presetClass="entr" presetSubtype="2"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1+#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71744"/>
            <a:ext cx="8229600" cy="1066800"/>
          </a:xfrm>
        </p:spPr>
        <p:txBody>
          <a:bodyPr>
            <a:normAutofit fontScale="90000"/>
          </a:bodyPr>
          <a:lstStyle/>
          <a:p>
            <a:r>
              <a:rPr lang="bg-BG" dirty="0" smtClean="0"/>
              <a:t>Въпроси на рецензента:</a:t>
            </a:r>
            <a:br>
              <a:rPr lang="bg-BG" dirty="0" smtClean="0"/>
            </a:br>
            <a:r>
              <a:rPr lang="bg-BG" sz="2700" dirty="0" smtClean="0"/>
              <a:t/>
            </a:r>
            <a:br>
              <a:rPr lang="bg-BG" sz="2700" dirty="0" smtClean="0"/>
            </a:br>
            <a:r>
              <a:rPr lang="ru-RU" sz="2400" dirty="0" smtClean="0"/>
              <a:t> 4.       Предвидена ли е в системата проверка за налична стая за период при резервация?</a:t>
            </a:r>
            <a:br>
              <a:rPr lang="ru-RU" sz="2400" dirty="0" smtClean="0"/>
            </a:br>
            <a:r>
              <a:rPr lang="ru-RU" sz="2400" dirty="0" smtClean="0"/>
              <a:t/>
            </a:r>
            <a:br>
              <a:rPr lang="ru-RU" sz="2400" dirty="0" smtClean="0"/>
            </a:br>
            <a:r>
              <a:rPr lang="ru-RU" sz="2400" dirty="0" smtClean="0"/>
              <a:t/>
            </a:r>
            <a:br>
              <a:rPr lang="ru-RU" sz="2400" dirty="0" smtClean="0"/>
            </a:br>
            <a:r>
              <a:rPr lang="ru-RU" sz="2400" dirty="0" smtClean="0"/>
              <a:t/>
            </a:r>
            <a:br>
              <a:rPr lang="ru-RU" sz="2400" dirty="0" smtClean="0"/>
            </a:br>
            <a:r>
              <a:rPr lang="ru-RU" sz="2400" dirty="0" smtClean="0"/>
              <a:t/>
            </a:r>
            <a:br>
              <a:rPr lang="ru-RU" sz="2400" dirty="0" smtClean="0"/>
            </a:br>
            <a:r>
              <a:rPr lang="ru-RU" sz="2400" dirty="0" smtClean="0"/>
              <a:t/>
            </a:r>
            <a:br>
              <a:rPr lang="ru-RU" sz="2400" dirty="0" smtClean="0"/>
            </a:br>
            <a:r>
              <a:rPr lang="ru-RU" sz="2400" dirty="0" smtClean="0"/>
              <a:t>5.       Как е реализирана защитата на личните данни на потребителите – e-mail, телефон?</a:t>
            </a:r>
            <a:br>
              <a:rPr lang="ru-RU" sz="2400" dirty="0" smtClean="0"/>
            </a:br>
            <a:r>
              <a:rPr lang="ru-RU" sz="2200" dirty="0" smtClean="0"/>
              <a:t/>
            </a:r>
            <a:br>
              <a:rPr lang="ru-RU" sz="2200" dirty="0" smtClean="0"/>
            </a:br>
            <a:r>
              <a:rPr lang="ru-RU" dirty="0" smtClean="0"/>
              <a:t/>
            </a:r>
            <a:br>
              <a:rPr lang="ru-RU" dirty="0" smtClean="0"/>
            </a:br>
            <a:endParaRPr lang="bg-BG" dirty="0"/>
          </a:p>
        </p:txBody>
      </p:sp>
      <p:pic>
        <p:nvPicPr>
          <p:cNvPr id="8" name="Content Placeholder 3" descr="38-cat-png-image-download-picture-kitten.png"/>
          <p:cNvPicPr>
            <a:picLocks noGrp="1" noChangeAspect="1"/>
          </p:cNvPicPr>
          <p:nvPr>
            <p:ph idx="1"/>
          </p:nvPr>
        </p:nvPicPr>
        <p:blipFill>
          <a:blip r:embed="rId3"/>
          <a:stretch>
            <a:fillRect/>
          </a:stretch>
        </p:blipFill>
        <p:spPr>
          <a:xfrm rot="11217293" flipH="1">
            <a:off x="7234823" y="-250317"/>
            <a:ext cx="1922897" cy="2587687"/>
          </a:xfrm>
        </p:spPr>
      </p:pic>
      <p:sp>
        <p:nvSpPr>
          <p:cNvPr id="4" name="Rectangle 3"/>
          <p:cNvSpPr/>
          <p:nvPr/>
        </p:nvSpPr>
        <p:spPr>
          <a:xfrm>
            <a:off x="285720" y="2214554"/>
            <a:ext cx="7858180" cy="12858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err="1" smtClean="0"/>
              <a:t>Да</a:t>
            </a:r>
            <a:r>
              <a:rPr lang="en-US" dirty="0" smtClean="0"/>
              <a:t>, </a:t>
            </a:r>
            <a:r>
              <a:rPr lang="en-US" dirty="0" err="1" smtClean="0"/>
              <a:t>когато</a:t>
            </a:r>
            <a:r>
              <a:rPr lang="en-US" dirty="0" smtClean="0"/>
              <a:t> </a:t>
            </a:r>
            <a:r>
              <a:rPr lang="en-US" dirty="0" err="1" smtClean="0"/>
              <a:t>потребителя</a:t>
            </a:r>
            <a:r>
              <a:rPr lang="en-US" dirty="0" smtClean="0"/>
              <a:t> </a:t>
            </a:r>
            <a:r>
              <a:rPr lang="en-US" dirty="0" err="1" smtClean="0"/>
              <a:t>си</a:t>
            </a:r>
            <a:r>
              <a:rPr lang="en-US" dirty="0" smtClean="0"/>
              <a:t> </a:t>
            </a:r>
            <a:r>
              <a:rPr lang="en-US" dirty="0" err="1" smtClean="0"/>
              <a:t>търси</a:t>
            </a:r>
            <a:r>
              <a:rPr lang="en-US" dirty="0" smtClean="0"/>
              <a:t> </a:t>
            </a:r>
            <a:r>
              <a:rPr lang="en-US" dirty="0" err="1" smtClean="0"/>
              <a:t>стая</a:t>
            </a:r>
            <a:r>
              <a:rPr lang="en-US" dirty="0" smtClean="0"/>
              <a:t> </a:t>
            </a:r>
            <a:r>
              <a:rPr lang="en-US" dirty="0" err="1" smtClean="0"/>
              <a:t>за</a:t>
            </a:r>
            <a:r>
              <a:rPr lang="en-US" dirty="0" smtClean="0"/>
              <a:t> </a:t>
            </a:r>
            <a:r>
              <a:rPr lang="en-US" dirty="0" err="1" smtClean="0"/>
              <a:t>даден</a:t>
            </a:r>
            <a:r>
              <a:rPr lang="en-US" dirty="0" smtClean="0"/>
              <a:t> </a:t>
            </a:r>
            <a:r>
              <a:rPr lang="en-US" dirty="0" err="1" smtClean="0"/>
              <a:t>период</a:t>
            </a:r>
            <a:r>
              <a:rPr lang="en-US" dirty="0" smtClean="0"/>
              <a:t> </a:t>
            </a:r>
            <a:r>
              <a:rPr lang="en-US" dirty="0" err="1" smtClean="0"/>
              <a:t>се</a:t>
            </a:r>
            <a:r>
              <a:rPr lang="en-US" dirty="0" smtClean="0"/>
              <a:t> </a:t>
            </a:r>
            <a:r>
              <a:rPr lang="en-US" dirty="0" err="1" smtClean="0"/>
              <a:t>проверя</a:t>
            </a:r>
            <a:r>
              <a:rPr lang="en-US" dirty="0" smtClean="0"/>
              <a:t> в </a:t>
            </a:r>
            <a:r>
              <a:rPr lang="en-US" dirty="0" err="1" smtClean="0"/>
              <a:t>базата</a:t>
            </a:r>
            <a:r>
              <a:rPr lang="en-US" dirty="0" smtClean="0"/>
              <a:t> </a:t>
            </a:r>
            <a:r>
              <a:rPr lang="en-US" dirty="0" err="1" smtClean="0"/>
              <a:t>данни</a:t>
            </a:r>
            <a:r>
              <a:rPr lang="en-US" dirty="0" smtClean="0"/>
              <a:t> </a:t>
            </a:r>
            <a:r>
              <a:rPr lang="en-US" dirty="0" err="1" smtClean="0"/>
              <a:t>дали</a:t>
            </a:r>
            <a:r>
              <a:rPr lang="bg-BG" dirty="0" smtClean="0"/>
              <a:t> </a:t>
            </a:r>
            <a:r>
              <a:rPr lang="en-US" dirty="0" err="1" smtClean="0"/>
              <a:t>не</a:t>
            </a:r>
            <a:r>
              <a:rPr lang="en-US" dirty="0" smtClean="0"/>
              <a:t> </a:t>
            </a:r>
            <a:r>
              <a:rPr lang="en-US" dirty="0" err="1" smtClean="0"/>
              <a:t>съвпада</a:t>
            </a:r>
            <a:r>
              <a:rPr lang="en-US" dirty="0" smtClean="0"/>
              <a:t> с</a:t>
            </a:r>
            <a:r>
              <a:rPr lang="bg-BG" dirty="0" smtClean="0"/>
              <a:t> резервацията</a:t>
            </a:r>
            <a:r>
              <a:rPr lang="en-US" dirty="0" smtClean="0"/>
              <a:t> </a:t>
            </a:r>
            <a:r>
              <a:rPr lang="en-US" dirty="0" err="1" smtClean="0"/>
              <a:t>на</a:t>
            </a:r>
            <a:r>
              <a:rPr lang="en-US" dirty="0" smtClean="0"/>
              <a:t> </a:t>
            </a:r>
            <a:r>
              <a:rPr lang="en-US" dirty="0" err="1" smtClean="0"/>
              <a:t>останали</a:t>
            </a:r>
            <a:r>
              <a:rPr lang="en-US" dirty="0" smtClean="0"/>
              <a:t> </a:t>
            </a:r>
            <a:r>
              <a:rPr lang="en-US" dirty="0" err="1" smtClean="0"/>
              <a:t>потребители</a:t>
            </a:r>
            <a:r>
              <a:rPr lang="en-US" dirty="0" smtClean="0"/>
              <a:t>.</a:t>
            </a:r>
            <a:endParaRPr lang="bg-BG" dirty="0"/>
          </a:p>
        </p:txBody>
      </p:sp>
      <p:sp>
        <p:nvSpPr>
          <p:cNvPr id="5" name="Rectangle 4"/>
          <p:cNvSpPr/>
          <p:nvPr/>
        </p:nvSpPr>
        <p:spPr>
          <a:xfrm>
            <a:off x="285720" y="4786322"/>
            <a:ext cx="7858180" cy="14287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bg-BG" dirty="0" smtClean="0"/>
              <a:t>В </a:t>
            </a:r>
            <a:r>
              <a:rPr lang="en-US" dirty="0" err="1" smtClean="0"/>
              <a:t>момента</a:t>
            </a:r>
            <a:r>
              <a:rPr lang="en-US" dirty="0" smtClean="0"/>
              <a:t> </a:t>
            </a:r>
            <a:r>
              <a:rPr lang="en-US" dirty="0" err="1" smtClean="0"/>
              <a:t>няма</a:t>
            </a:r>
            <a:r>
              <a:rPr lang="en-US" dirty="0" smtClean="0"/>
              <a:t>, </a:t>
            </a:r>
            <a:r>
              <a:rPr lang="en-US" dirty="0" err="1" smtClean="0"/>
              <a:t>но</a:t>
            </a:r>
            <a:r>
              <a:rPr lang="en-US" dirty="0" smtClean="0"/>
              <a:t> </a:t>
            </a:r>
            <a:r>
              <a:rPr lang="en-US" dirty="0" err="1" smtClean="0"/>
              <a:t>може</a:t>
            </a:r>
            <a:r>
              <a:rPr lang="en-US" dirty="0" smtClean="0"/>
              <a:t> </a:t>
            </a:r>
            <a:r>
              <a:rPr lang="en-US" dirty="0" err="1" smtClean="0"/>
              <a:t>да</a:t>
            </a:r>
            <a:r>
              <a:rPr lang="en-US" dirty="0" smtClean="0"/>
              <a:t> </a:t>
            </a:r>
            <a:r>
              <a:rPr lang="en-US" dirty="0" err="1" smtClean="0"/>
              <a:t>се</a:t>
            </a:r>
            <a:r>
              <a:rPr lang="en-US" dirty="0" smtClean="0"/>
              <a:t> </a:t>
            </a:r>
            <a:r>
              <a:rPr lang="bg-BG" dirty="0" smtClean="0"/>
              <a:t>използва алгоритъма за криптиране използван за </a:t>
            </a:r>
            <a:r>
              <a:rPr lang="en-US" dirty="0" err="1" smtClean="0"/>
              <a:t>паролата</a:t>
            </a:r>
            <a:r>
              <a:rPr lang="en-US" dirty="0" smtClean="0"/>
              <a:t>.</a:t>
            </a:r>
            <a:endParaRPr lang="bg-BG" dirty="0" smtClean="0"/>
          </a:p>
          <a:p>
            <a:r>
              <a:rPr lang="en-US" dirty="0" err="1" smtClean="0"/>
              <a:t>Потребителя</a:t>
            </a:r>
            <a:r>
              <a:rPr lang="en-US" dirty="0" smtClean="0"/>
              <a:t> </a:t>
            </a:r>
            <a:r>
              <a:rPr lang="en-US" dirty="0" err="1" smtClean="0"/>
              <a:t>като</a:t>
            </a:r>
            <a:r>
              <a:rPr lang="en-US" dirty="0" smtClean="0"/>
              <a:t> </a:t>
            </a:r>
            <a:r>
              <a:rPr lang="en-US" dirty="0" err="1" smtClean="0"/>
              <a:t>изпрати</a:t>
            </a:r>
            <a:r>
              <a:rPr lang="en-US" dirty="0" smtClean="0"/>
              <a:t> </a:t>
            </a:r>
            <a:r>
              <a:rPr lang="en-US" dirty="0" err="1" smtClean="0"/>
              <a:t>личните</a:t>
            </a:r>
            <a:r>
              <a:rPr lang="en-US" dirty="0" smtClean="0"/>
              <a:t> </a:t>
            </a:r>
            <a:r>
              <a:rPr lang="en-US" dirty="0" err="1" smtClean="0"/>
              <a:t>си</a:t>
            </a:r>
            <a:r>
              <a:rPr lang="en-US" dirty="0" smtClean="0"/>
              <a:t> </a:t>
            </a:r>
            <a:r>
              <a:rPr lang="en-US" dirty="0" err="1" smtClean="0"/>
              <a:t>данни</a:t>
            </a:r>
            <a:r>
              <a:rPr lang="en-US" dirty="0" smtClean="0"/>
              <a:t> </a:t>
            </a:r>
            <a:r>
              <a:rPr lang="en-US" dirty="0" err="1" smtClean="0"/>
              <a:t>те</a:t>
            </a:r>
            <a:r>
              <a:rPr lang="en-US" dirty="0" smtClean="0"/>
              <a:t> </a:t>
            </a:r>
            <a:r>
              <a:rPr lang="en-US" dirty="0" err="1" smtClean="0"/>
              <a:t>да</a:t>
            </a:r>
            <a:r>
              <a:rPr lang="en-US" dirty="0" smtClean="0"/>
              <a:t> </a:t>
            </a:r>
            <a:r>
              <a:rPr lang="en-US" dirty="0" err="1" smtClean="0"/>
              <a:t>бъдат</a:t>
            </a:r>
            <a:r>
              <a:rPr lang="en-US" dirty="0" smtClean="0"/>
              <a:t> </a:t>
            </a:r>
            <a:r>
              <a:rPr lang="en-US" dirty="0" err="1" smtClean="0"/>
              <a:t>криптирани</a:t>
            </a:r>
            <a:r>
              <a:rPr lang="en-US" dirty="0" smtClean="0"/>
              <a:t> в </a:t>
            </a:r>
            <a:r>
              <a:rPr lang="en-US" dirty="0" err="1" smtClean="0"/>
              <a:t>базата</a:t>
            </a:r>
            <a:r>
              <a:rPr lang="en-US" dirty="0" smtClean="0"/>
              <a:t> </a:t>
            </a:r>
            <a:r>
              <a:rPr lang="en-US" dirty="0" err="1" smtClean="0"/>
              <a:t>данни</a:t>
            </a:r>
            <a:r>
              <a:rPr lang="bg-BG" dirty="0" smtClean="0"/>
              <a:t>.</a:t>
            </a:r>
            <a:endParaRPr lang="bg-BG"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bg-BG" dirty="0" smtClean="0"/>
              <a:t/>
            </a:r>
            <a:br>
              <a:rPr lang="bg-BG" dirty="0" smtClean="0"/>
            </a:br>
            <a:r>
              <a:rPr lang="bg-BG" u="sng" dirty="0" smtClean="0"/>
              <a:t>Тема:</a:t>
            </a:r>
            <a:r>
              <a:rPr lang="bg-BG" dirty="0" smtClean="0"/>
              <a:t/>
            </a:r>
            <a:br>
              <a:rPr lang="bg-BG" dirty="0" smtClean="0"/>
            </a:br>
            <a:r>
              <a:rPr lang="bg-BG" sz="4000" dirty="0" smtClean="0"/>
              <a:t>Проектиране и реализиране на система за онлайн резервации – хотел за домашни любимци</a:t>
            </a:r>
            <a:r>
              <a:rPr lang="bg-BG" dirty="0" smtClean="0"/>
              <a:t/>
            </a:r>
            <a:br>
              <a:rPr lang="bg-BG" dirty="0" smtClean="0"/>
            </a:br>
            <a:endParaRPr lang="bg-BG" dirty="0"/>
          </a:p>
        </p:txBody>
      </p:sp>
      <p:sp>
        <p:nvSpPr>
          <p:cNvPr id="3" name="Subtitle 2"/>
          <p:cNvSpPr>
            <a:spLocks noGrp="1"/>
          </p:cNvSpPr>
          <p:nvPr>
            <p:ph type="subTitle" idx="1"/>
          </p:nvPr>
        </p:nvSpPr>
        <p:spPr>
          <a:xfrm>
            <a:off x="357158" y="3714752"/>
            <a:ext cx="4953000" cy="1752600"/>
          </a:xfrm>
        </p:spPr>
        <p:txBody>
          <a:bodyPr/>
          <a:lstStyle/>
          <a:p>
            <a:endParaRPr lang="bg-BG" dirty="0" smtClean="0"/>
          </a:p>
          <a:p>
            <a:r>
              <a:rPr lang="bg-BG" dirty="0" smtClean="0"/>
              <a:t>Джемиле Ахмед</a:t>
            </a:r>
          </a:p>
          <a:p>
            <a:r>
              <a:rPr lang="bg-BG" dirty="0" smtClean="0"/>
              <a:t>61462152</a:t>
            </a:r>
            <a:endParaRPr lang="bg-BG" dirty="0"/>
          </a:p>
        </p:txBody>
      </p:sp>
      <p:pic>
        <p:nvPicPr>
          <p:cNvPr id="6" name="Picture 5" descr="b41bd9830c4b61191887ae353c3b3268.png"/>
          <p:cNvPicPr>
            <a:picLocks noChangeAspect="1"/>
          </p:cNvPicPr>
          <p:nvPr/>
        </p:nvPicPr>
        <p:blipFill>
          <a:blip r:embed="rId2"/>
          <a:stretch>
            <a:fillRect/>
          </a:stretch>
        </p:blipFill>
        <p:spPr>
          <a:xfrm>
            <a:off x="5786446" y="2857496"/>
            <a:ext cx="3764100" cy="4214818"/>
          </a:xfrm>
          <a:prstGeom prst="rect">
            <a:avLst/>
          </a:prstGeom>
        </p:spPr>
      </p:pic>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356"/>
            <a:ext cx="9144000" cy="5572164"/>
          </a:xfrm>
        </p:spPr>
        <p:txBody>
          <a:bodyPr>
            <a:normAutofit/>
          </a:bodyPr>
          <a:lstStyle/>
          <a:p>
            <a:r>
              <a:rPr lang="bg-BG" dirty="0" smtClean="0"/>
              <a:t>Цел на разработката</a:t>
            </a:r>
            <a:r>
              <a:rPr lang="en-US" dirty="0" smtClean="0"/>
              <a:t/>
            </a:r>
            <a:br>
              <a:rPr lang="en-US" dirty="0" smtClean="0"/>
            </a:br>
            <a:r>
              <a:rPr lang="en-US" dirty="0" smtClean="0"/>
              <a:t/>
            </a:r>
            <a:br>
              <a:rPr lang="en-US" dirty="0" smtClean="0"/>
            </a:br>
            <a:r>
              <a:rPr lang="bg-BG" dirty="0" smtClean="0"/>
              <a:t>	</a:t>
            </a:r>
            <a:r>
              <a:rPr lang="bg-BG" sz="2800" b="1" dirty="0" smtClean="0"/>
              <a:t>Изграждане</a:t>
            </a:r>
            <a:r>
              <a:rPr lang="tr-TR" sz="2800" b="1" dirty="0" smtClean="0"/>
              <a:t> </a:t>
            </a:r>
            <a:r>
              <a:rPr lang="bg-BG" sz="2800" b="1" dirty="0" smtClean="0"/>
              <a:t>на система, която да  представя</a:t>
            </a:r>
            <a:r>
              <a:rPr lang="tr-TR" sz="2800" b="1" dirty="0" smtClean="0"/>
              <a:t> </a:t>
            </a:r>
            <a:r>
              <a:rPr lang="bg-BG" sz="2800" b="1" dirty="0" smtClean="0"/>
              <a:t>хотела в интернет </a:t>
            </a:r>
            <a:br>
              <a:rPr lang="bg-BG" sz="2800" b="1" dirty="0" smtClean="0"/>
            </a:br>
            <a:r>
              <a:rPr lang="en-US" sz="2800" b="1" dirty="0" smtClean="0"/>
              <a:t/>
            </a:r>
            <a:br>
              <a:rPr lang="en-US" sz="2800" b="1" dirty="0" smtClean="0"/>
            </a:br>
            <a:r>
              <a:rPr lang="bg-BG" sz="2800" b="1" dirty="0" smtClean="0"/>
              <a:t>	</a:t>
            </a:r>
            <a:r>
              <a:rPr lang="en-US" sz="2800" b="1" dirty="0" smtClean="0"/>
              <a:t>H</a:t>
            </a:r>
            <a:r>
              <a:rPr lang="bg-BG" sz="2800" b="1" dirty="0" smtClean="0"/>
              <a:t>аличието на система за онлайн резервации</a:t>
            </a:r>
            <a:br>
              <a:rPr lang="bg-BG" sz="2800" b="1" dirty="0" smtClean="0"/>
            </a:br>
            <a:r>
              <a:rPr lang="bg-BG" sz="2800" b="1" dirty="0" smtClean="0"/>
              <a:t/>
            </a:r>
            <a:br>
              <a:rPr lang="bg-BG" sz="2800" b="1" dirty="0" smtClean="0"/>
            </a:br>
            <a:r>
              <a:rPr lang="bg-BG" sz="2800" b="1" dirty="0" smtClean="0"/>
              <a:t>	 Удобство и сигурност на потребителите</a:t>
            </a:r>
            <a:r>
              <a:rPr lang="en-US" sz="2800" b="1" dirty="0" smtClean="0"/>
              <a:t/>
            </a:r>
            <a:br>
              <a:rPr lang="en-US" sz="2800" b="1" dirty="0" smtClean="0"/>
            </a:br>
            <a:endParaRPr lang="bg-BG" sz="2800" b="1" dirty="0"/>
          </a:p>
        </p:txBody>
      </p:sp>
      <p:pic>
        <p:nvPicPr>
          <p:cNvPr id="1026" name="Picture 2" descr="C:\Users\HP Pavilion\Desktop\b7acdfdd90709d5955bd0a4659febf08.png"/>
          <p:cNvPicPr>
            <a:picLocks noChangeAspect="1" noChangeArrowheads="1"/>
          </p:cNvPicPr>
          <p:nvPr/>
        </p:nvPicPr>
        <p:blipFill>
          <a:blip r:embed="rId3" cstate="print"/>
          <a:srcRect/>
          <a:stretch>
            <a:fillRect/>
          </a:stretch>
        </p:blipFill>
        <p:spPr bwMode="auto">
          <a:xfrm rot="17865550">
            <a:off x="117188" y="2304211"/>
            <a:ext cx="824510" cy="762634"/>
          </a:xfrm>
          <a:prstGeom prst="rect">
            <a:avLst/>
          </a:prstGeom>
          <a:noFill/>
        </p:spPr>
      </p:pic>
      <p:pic>
        <p:nvPicPr>
          <p:cNvPr id="4" name="Content Placeholder 3" descr="38-cat-png-image-download-picture-kitten.png"/>
          <p:cNvPicPr>
            <a:picLocks noGrp="1" noChangeAspect="1"/>
          </p:cNvPicPr>
          <p:nvPr>
            <p:ph idx="1"/>
          </p:nvPr>
        </p:nvPicPr>
        <p:blipFill>
          <a:blip r:embed="rId4"/>
          <a:stretch>
            <a:fillRect/>
          </a:stretch>
        </p:blipFill>
        <p:spPr>
          <a:xfrm>
            <a:off x="7358082" y="4929198"/>
            <a:ext cx="1785918" cy="2143116"/>
          </a:xfrm>
        </p:spPr>
      </p:pic>
      <p:pic>
        <p:nvPicPr>
          <p:cNvPr id="5" name="Picture 2" descr="C:\Users\HP Pavilion\Desktop\b7acdfdd90709d5955bd0a4659febf08.png"/>
          <p:cNvPicPr>
            <a:picLocks noChangeAspect="1" noChangeArrowheads="1"/>
          </p:cNvPicPr>
          <p:nvPr/>
        </p:nvPicPr>
        <p:blipFill>
          <a:blip r:embed="rId5" cstate="print"/>
          <a:srcRect/>
          <a:stretch>
            <a:fillRect/>
          </a:stretch>
        </p:blipFill>
        <p:spPr bwMode="auto">
          <a:xfrm rot="18570957">
            <a:off x="118968" y="3753591"/>
            <a:ext cx="990618" cy="709093"/>
          </a:xfrm>
          <a:prstGeom prst="rect">
            <a:avLst/>
          </a:prstGeom>
          <a:noFill/>
        </p:spPr>
      </p:pic>
      <p:pic>
        <p:nvPicPr>
          <p:cNvPr id="6" name="Picture 2" descr="C:\Users\HP Pavilion\Desktop\b7acdfdd90709d5955bd0a4659febf08.png"/>
          <p:cNvPicPr>
            <a:picLocks noChangeAspect="1" noChangeArrowheads="1"/>
          </p:cNvPicPr>
          <p:nvPr/>
        </p:nvPicPr>
        <p:blipFill>
          <a:blip r:embed="rId5" cstate="print"/>
          <a:srcRect/>
          <a:stretch>
            <a:fillRect/>
          </a:stretch>
        </p:blipFill>
        <p:spPr bwMode="auto">
          <a:xfrm rot="18570957">
            <a:off x="121412" y="4865860"/>
            <a:ext cx="694088" cy="642000"/>
          </a:xfrm>
          <a:prstGeom prst="rect">
            <a:avLst/>
          </a:prstGeom>
          <a:noFill/>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643314"/>
            <a:ext cx="7500958" cy="32146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Архитектира на </a:t>
            </a: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Angular </a:t>
            </a:r>
            <a:r>
              <a:rPr lang="bg-BG"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приложение</a:t>
            </a: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endPar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endPar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endPar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endParaRPr lang="bg-BG"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 name="Title 1"/>
          <p:cNvSpPr>
            <a:spLocks noGrp="1"/>
          </p:cNvSpPr>
          <p:nvPr>
            <p:ph type="title"/>
          </p:nvPr>
        </p:nvSpPr>
        <p:spPr>
          <a:xfrm>
            <a:off x="0" y="357166"/>
            <a:ext cx="8229600" cy="1066800"/>
          </a:xfrm>
        </p:spPr>
        <p:txBody>
          <a:bodyPr>
            <a:normAutofit/>
          </a:bodyPr>
          <a:lstStyle/>
          <a:p>
            <a:r>
              <a:rPr lang="bg-BG" dirty="0" smtClean="0"/>
              <a:t>Избор на средства за реализация</a:t>
            </a:r>
            <a:endParaRPr lang="bg-BG" dirty="0"/>
          </a:p>
        </p:txBody>
      </p:sp>
      <p:pic>
        <p:nvPicPr>
          <p:cNvPr id="4" name="Content Placeholder 3" descr="38-cat-png-image-download-picture-kitten.png"/>
          <p:cNvPicPr>
            <a:picLocks noGrp="1" noChangeAspect="1"/>
          </p:cNvPicPr>
          <p:nvPr>
            <p:ph idx="1"/>
          </p:nvPr>
        </p:nvPicPr>
        <p:blipFill>
          <a:blip r:embed="rId3"/>
          <a:stretch>
            <a:fillRect/>
          </a:stretch>
        </p:blipFill>
        <p:spPr>
          <a:xfrm>
            <a:off x="7358082" y="5000660"/>
            <a:ext cx="1785918" cy="2143116"/>
          </a:xfrm>
        </p:spPr>
      </p:pic>
      <p:pic>
        <p:nvPicPr>
          <p:cNvPr id="6" name="Picture 5" descr="Image result for angular"/>
          <p:cNvPicPr/>
          <p:nvPr/>
        </p:nvPicPr>
        <p:blipFill>
          <a:blip r:embed="rId4">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0" y="1071546"/>
            <a:ext cx="3714776" cy="2009777"/>
          </a:xfrm>
          <a:prstGeom prst="rect">
            <a:avLst/>
          </a:prstGeom>
          <a:noFill/>
          <a:ln>
            <a:noFill/>
          </a:ln>
        </p:spPr>
      </p:pic>
      <p:pic>
        <p:nvPicPr>
          <p:cNvPr id="7" name="Picture 6"/>
          <p:cNvPicPr/>
          <p:nvPr/>
        </p:nvPicPr>
        <p:blipFill>
          <a:blip r:embed="rId5"/>
          <a:stretch>
            <a:fillRect/>
          </a:stretch>
        </p:blipFill>
        <p:spPr>
          <a:xfrm>
            <a:off x="0" y="4510405"/>
            <a:ext cx="5715040" cy="2347595"/>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8604"/>
            <a:ext cx="8229600" cy="1066800"/>
          </a:xfrm>
        </p:spPr>
        <p:txBody>
          <a:bodyPr>
            <a:normAutofit/>
          </a:bodyPr>
          <a:lstStyle/>
          <a:p>
            <a:r>
              <a:rPr lang="bg-BG" dirty="0" smtClean="0"/>
              <a:t>Избор на средства за реализация</a:t>
            </a:r>
            <a:endParaRPr lang="bg-BG" dirty="0"/>
          </a:p>
        </p:txBody>
      </p:sp>
      <p:pic>
        <p:nvPicPr>
          <p:cNvPr id="4" name="Content Placeholder 3" descr="38-cat-png-image-download-picture-kitten.png"/>
          <p:cNvPicPr>
            <a:picLocks noGrp="1" noChangeAspect="1"/>
          </p:cNvPicPr>
          <p:nvPr>
            <p:ph idx="1"/>
          </p:nvPr>
        </p:nvPicPr>
        <p:blipFill>
          <a:blip r:embed="rId3"/>
          <a:stretch>
            <a:fillRect/>
          </a:stretch>
        </p:blipFill>
        <p:spPr>
          <a:xfrm>
            <a:off x="7358082" y="4929198"/>
            <a:ext cx="1785918" cy="2143116"/>
          </a:xfrm>
        </p:spPr>
      </p:pic>
      <p:pic>
        <p:nvPicPr>
          <p:cNvPr id="5" name="Picture 4" descr="1_q5_SuzTUiByq6FgL878i2w.gif"/>
          <p:cNvPicPr>
            <a:picLocks noChangeAspect="1"/>
          </p:cNvPicPr>
          <p:nvPr/>
        </p:nvPicPr>
        <p:blipFill>
          <a:blip r:embed="rId4"/>
          <a:stretch>
            <a:fillRect/>
          </a:stretch>
        </p:blipFill>
        <p:spPr>
          <a:xfrm>
            <a:off x="0" y="4143380"/>
            <a:ext cx="7143768" cy="2571768"/>
          </a:xfrm>
          <a:prstGeom prst="rect">
            <a:avLst/>
          </a:prstGeom>
        </p:spPr>
      </p:pic>
      <p:pic>
        <p:nvPicPr>
          <p:cNvPr id="7" name="Picture 6" descr="Image result for jwt logo"/>
          <p:cNvPicPr/>
          <p:nvPr/>
        </p:nvPicPr>
        <p:blipFill>
          <a:blip r:embed="rId5">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072198" y="2214554"/>
            <a:ext cx="2500330" cy="1214446"/>
          </a:xfrm>
          <a:prstGeom prst="rect">
            <a:avLst/>
          </a:prstGeom>
          <a:noFill/>
          <a:ln>
            <a:noFill/>
          </a:ln>
        </p:spPr>
      </p:pic>
      <p:pic>
        <p:nvPicPr>
          <p:cNvPr id="8" name="Picture 7"/>
          <p:cNvPicPr/>
          <p:nvPr/>
        </p:nvPicPr>
        <p:blipFill>
          <a:blip r:embed="rId6"/>
          <a:stretch>
            <a:fillRect/>
          </a:stretch>
        </p:blipFill>
        <p:spPr>
          <a:xfrm>
            <a:off x="0" y="1357298"/>
            <a:ext cx="5143536" cy="2786082"/>
          </a:xfrm>
          <a:prstGeom prst="rect">
            <a:avLst/>
          </a:prstGeom>
        </p:spPr>
      </p:pic>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7166"/>
            <a:ext cx="8229600" cy="1066800"/>
          </a:xfrm>
        </p:spPr>
        <p:txBody>
          <a:bodyPr>
            <a:normAutofit/>
          </a:bodyPr>
          <a:lstStyle/>
          <a:p>
            <a:r>
              <a:rPr lang="bg-BG" dirty="0" smtClean="0"/>
              <a:t>Избор на средства за реализация</a:t>
            </a:r>
            <a:endParaRPr lang="bg-BG" dirty="0"/>
          </a:p>
        </p:txBody>
      </p:sp>
      <p:pic>
        <p:nvPicPr>
          <p:cNvPr id="4" name="Content Placeholder 3" descr="38-cat-png-image-download-picture-kitten.png"/>
          <p:cNvPicPr>
            <a:picLocks noGrp="1" noChangeAspect="1"/>
          </p:cNvPicPr>
          <p:nvPr>
            <p:ph idx="1"/>
          </p:nvPr>
        </p:nvPicPr>
        <p:blipFill>
          <a:blip r:embed="rId3"/>
          <a:stretch>
            <a:fillRect/>
          </a:stretch>
        </p:blipFill>
        <p:spPr>
          <a:xfrm>
            <a:off x="7358082" y="5000660"/>
            <a:ext cx="1785918" cy="2143116"/>
          </a:xfrm>
        </p:spPr>
      </p:pic>
      <p:pic>
        <p:nvPicPr>
          <p:cNvPr id="9" name="Picture 8"/>
          <p:cNvPicPr/>
          <p:nvPr/>
        </p:nvPicPr>
        <p:blipFill>
          <a:blip r:embed="rId4">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14282" y="1214422"/>
            <a:ext cx="4255135" cy="1158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6es5-es2015-ts.gif"/>
          <p:cNvPicPr>
            <a:picLocks noChangeAspect="1"/>
          </p:cNvPicPr>
          <p:nvPr/>
        </p:nvPicPr>
        <p:blipFill>
          <a:blip r:embed="rId5"/>
          <a:stretch>
            <a:fillRect/>
          </a:stretch>
        </p:blipFill>
        <p:spPr>
          <a:xfrm>
            <a:off x="0" y="2357430"/>
            <a:ext cx="7458075" cy="1838325"/>
          </a:xfrm>
          <a:prstGeom prst="rect">
            <a:avLst/>
          </a:prstGeom>
        </p:spPr>
      </p:pic>
      <p:pic>
        <p:nvPicPr>
          <p:cNvPr id="6" name="Picture 5" descr="Image result for java spring"/>
          <p:cNvPicPr/>
          <p:nvPr/>
        </p:nvPicPr>
        <p:blipFill>
          <a:blip r:embed="rId6"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cx1="http://schemas.microsoft.com/office/drawing/2015/9/8/chartex" xmlns:cx="http://schemas.microsoft.com/office/drawing/2014/chartex"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214282" y="4306860"/>
            <a:ext cx="7072362" cy="255114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1480"/>
            <a:ext cx="8229600" cy="1066800"/>
          </a:xfrm>
        </p:spPr>
        <p:txBody>
          <a:bodyPr>
            <a:normAutofit fontScale="90000"/>
          </a:bodyPr>
          <a:lstStyle/>
          <a:p>
            <a:r>
              <a:rPr lang="bg-BG" dirty="0" smtClean="0"/>
              <a:t>Концептуален модел</a:t>
            </a:r>
            <a:br>
              <a:rPr lang="bg-BG" dirty="0" smtClean="0"/>
            </a:br>
            <a:endParaRPr lang="bg-BG" dirty="0"/>
          </a:p>
        </p:txBody>
      </p:sp>
      <p:pic>
        <p:nvPicPr>
          <p:cNvPr id="5" name="Picture 4"/>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85720" y="1071546"/>
            <a:ext cx="8286808" cy="5286412"/>
          </a:xfrm>
          <a:prstGeom prst="rect">
            <a:avLst/>
          </a:prstGeom>
          <a:noFill/>
          <a:ln>
            <a:noFill/>
          </a:ln>
        </p:spPr>
      </p:pic>
      <p:pic>
        <p:nvPicPr>
          <p:cNvPr id="4" name="Content Placeholder 3" descr="38-cat-png-image-download-picture-kitten.png"/>
          <p:cNvPicPr>
            <a:picLocks noGrp="1" noChangeAspect="1"/>
          </p:cNvPicPr>
          <p:nvPr>
            <p:ph idx="1"/>
          </p:nvPr>
        </p:nvPicPr>
        <p:blipFill>
          <a:blip r:embed="rId4"/>
          <a:stretch>
            <a:fillRect/>
          </a:stretch>
        </p:blipFill>
        <p:spPr>
          <a:xfrm>
            <a:off x="7358082" y="4929198"/>
            <a:ext cx="1785918" cy="2143116"/>
          </a:xfrm>
        </p:spPr>
      </p:pic>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2918"/>
            <a:ext cx="8229600" cy="1066800"/>
          </a:xfrm>
        </p:spPr>
        <p:txBody>
          <a:bodyPr>
            <a:normAutofit fontScale="90000"/>
          </a:bodyPr>
          <a:lstStyle/>
          <a:p>
            <a:r>
              <a:rPr lang="bg-BG" dirty="0" smtClean="0"/>
              <a:t>Проектиране на информационната система</a:t>
            </a:r>
            <a:endParaRPr lang="bg-BG" dirty="0"/>
          </a:p>
        </p:txBody>
      </p:sp>
      <p:pic>
        <p:nvPicPr>
          <p:cNvPr id="5" name="Picture 4"/>
          <p:cNvPicPr/>
          <p:nvPr/>
        </p:nvPicPr>
        <p:blipFill>
          <a:blip r:embed="rId3"/>
          <a:srcRect l="3645" t="2740"/>
          <a:stretch>
            <a:fillRect/>
          </a:stretch>
        </p:blipFill>
        <p:spPr>
          <a:xfrm>
            <a:off x="357158" y="1857388"/>
            <a:ext cx="8389957" cy="5072074"/>
          </a:xfrm>
          <a:prstGeom prst="rect">
            <a:avLst/>
          </a:prstGeom>
        </p:spPr>
      </p:pic>
      <p:pic>
        <p:nvPicPr>
          <p:cNvPr id="4" name="Content Placeholder 3" descr="38-cat-png-image-download-picture-kitten.png"/>
          <p:cNvPicPr>
            <a:picLocks noGrp="1" noChangeAspect="1"/>
          </p:cNvPicPr>
          <p:nvPr>
            <p:ph idx="1"/>
          </p:nvPr>
        </p:nvPicPr>
        <p:blipFill>
          <a:blip r:embed="rId4"/>
          <a:stretch>
            <a:fillRect/>
          </a:stretch>
        </p:blipFill>
        <p:spPr>
          <a:xfrm>
            <a:off x="7358082" y="4929198"/>
            <a:ext cx="1785918" cy="2143116"/>
          </a:xfrm>
        </p:spPr>
      </p:pic>
      <p:sp>
        <p:nvSpPr>
          <p:cNvPr id="6" name="Rectangle 5"/>
          <p:cNvSpPr/>
          <p:nvPr/>
        </p:nvSpPr>
        <p:spPr>
          <a:xfrm>
            <a:off x="642910" y="3071810"/>
            <a:ext cx="135732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Rooms info</a:t>
            </a:r>
            <a:endParaRPr lang="bg-BG" dirty="0"/>
          </a:p>
        </p:txBody>
      </p:sp>
      <p:sp>
        <p:nvSpPr>
          <p:cNvPr id="7" name="Rectangle 6"/>
          <p:cNvSpPr/>
          <p:nvPr/>
        </p:nvSpPr>
        <p:spPr>
          <a:xfrm>
            <a:off x="5643570" y="1785926"/>
            <a:ext cx="2214578"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Users details and</a:t>
            </a:r>
          </a:p>
          <a:p>
            <a:pPr algn="ctr"/>
            <a:r>
              <a:rPr lang="en-US" dirty="0" smtClean="0"/>
              <a:t>authority</a:t>
            </a:r>
            <a:endParaRPr lang="bg-BG" dirty="0"/>
          </a:p>
        </p:txBody>
      </p:sp>
      <p:sp>
        <p:nvSpPr>
          <p:cNvPr id="8" name="Rectangle 7"/>
          <p:cNvSpPr/>
          <p:nvPr/>
        </p:nvSpPr>
        <p:spPr>
          <a:xfrm>
            <a:off x="2786050" y="3071810"/>
            <a:ext cx="1500198"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Reservation details</a:t>
            </a:r>
            <a:endParaRPr lang="bg-BG" dirty="0"/>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png"/>
          <p:cNvPicPr>
            <a:picLocks noChangeAspect="1"/>
          </p:cNvPicPr>
          <p:nvPr/>
        </p:nvPicPr>
        <p:blipFill>
          <a:blip r:embed="rId3"/>
          <a:stretch>
            <a:fillRect/>
          </a:stretch>
        </p:blipFill>
        <p:spPr>
          <a:xfrm>
            <a:off x="0" y="1526275"/>
            <a:ext cx="9144000" cy="5331725"/>
          </a:xfrm>
          <a:prstGeom prst="rect">
            <a:avLst/>
          </a:prstGeom>
        </p:spPr>
      </p:pic>
      <p:sp>
        <p:nvSpPr>
          <p:cNvPr id="2" name="Title 1"/>
          <p:cNvSpPr>
            <a:spLocks noGrp="1"/>
          </p:cNvSpPr>
          <p:nvPr>
            <p:ph type="title"/>
          </p:nvPr>
        </p:nvSpPr>
        <p:spPr>
          <a:xfrm>
            <a:off x="0" y="500042"/>
            <a:ext cx="8229600" cy="1066800"/>
          </a:xfrm>
        </p:spPr>
        <p:txBody>
          <a:bodyPr>
            <a:normAutofit/>
          </a:bodyPr>
          <a:lstStyle/>
          <a:p>
            <a:r>
              <a:rPr lang="bg-BG" dirty="0" smtClean="0"/>
              <a:t>Преглед </a:t>
            </a:r>
            <a:r>
              <a:rPr lang="en-US" dirty="0" smtClean="0"/>
              <a:t/>
            </a:r>
            <a:br>
              <a:rPr lang="en-US" dirty="0" smtClean="0"/>
            </a:br>
            <a:r>
              <a:rPr lang="bg-BG" sz="2200" i="1" dirty="0" smtClean="0"/>
              <a:t>Публичен модул</a:t>
            </a:r>
            <a:r>
              <a:rPr lang="bg-BG" sz="2200" i="1" dirty="0" smtClean="0">
                <a:sym typeface="Wingdings" pitchFamily="2" charset="2"/>
              </a:rPr>
              <a:t> (нерегистриран потребител)</a:t>
            </a:r>
            <a:endParaRPr lang="bg-BG" sz="2200" i="1" dirty="0"/>
          </a:p>
        </p:txBody>
      </p:sp>
      <p:pic>
        <p:nvPicPr>
          <p:cNvPr id="4" name="Content Placeholder 3" descr="38-cat-png-image-download-picture-kitten.png"/>
          <p:cNvPicPr>
            <a:picLocks noGrp="1" noChangeAspect="1"/>
          </p:cNvPicPr>
          <p:nvPr>
            <p:ph idx="1"/>
          </p:nvPr>
        </p:nvPicPr>
        <p:blipFill>
          <a:blip r:embed="rId4"/>
          <a:stretch>
            <a:fillRect/>
          </a:stretch>
        </p:blipFill>
        <p:spPr>
          <a:xfrm>
            <a:off x="7358082" y="4929198"/>
            <a:ext cx="1785918" cy="2143116"/>
          </a:xfrm>
        </p:spPr>
      </p:pic>
    </p:spTree>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2090</TotalTime>
  <Words>1576</Words>
  <Application>Microsoft Office PowerPoint</Application>
  <PresentationFormat>On-screen Show (4:3)</PresentationFormat>
  <Paragraphs>175</Paragraphs>
  <Slides>29</Slides>
  <Notes>26</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Urban</vt:lpstr>
      <vt:lpstr> Тема: Проектиране и реализиране на система за онлайн резервации – хотел за домашни любимци </vt:lpstr>
      <vt:lpstr>Същност на “Kingdom pets”</vt:lpstr>
      <vt:lpstr>Цел на разработката   Изграждане на система, която да  представя хотела в интернет    Hаличието на система за онлайн резервации    Удобство и сигурност на потребителите </vt:lpstr>
      <vt:lpstr>Избор на средства за реализация</vt:lpstr>
      <vt:lpstr>Избор на средства за реализация</vt:lpstr>
      <vt:lpstr>Избор на средства за реализация</vt:lpstr>
      <vt:lpstr>Концептуален модел </vt:lpstr>
      <vt:lpstr>Проектиране на информационната система</vt:lpstr>
      <vt:lpstr>Преглед  Публичен модул (нерегистриран потребител)</vt:lpstr>
      <vt:lpstr>Преглед  Публичен модул:</vt:lpstr>
      <vt:lpstr>Преглед  Публичен модул:</vt:lpstr>
      <vt:lpstr>Преглед  Публичен модул:</vt:lpstr>
      <vt:lpstr>Преглед  Публичен модул:</vt:lpstr>
      <vt:lpstr>Преглед  Публичен модул:</vt:lpstr>
      <vt:lpstr>Преглед   Администраторски модул:</vt:lpstr>
      <vt:lpstr>Преглед   Администраторски модул:</vt:lpstr>
      <vt:lpstr>Преглед  Клиентски модул (регистрирани потребители)</vt:lpstr>
      <vt:lpstr>Преглед  Клиентски модул:</vt:lpstr>
      <vt:lpstr>Преглед  Клиентски модул:</vt:lpstr>
      <vt:lpstr>Разгледани съществуващи решения</vt:lpstr>
      <vt:lpstr>UML диаграма</vt:lpstr>
      <vt:lpstr>Essential Use Case диаграма</vt:lpstr>
      <vt:lpstr>     ИДЕИ ЗА БЪДЕЩО РАЗВИТИЕ...</vt:lpstr>
      <vt:lpstr>Благодаря за  вниманието!</vt:lpstr>
      <vt:lpstr>Въпроси на рецензента:   1.       За какво служи полето Enabled в таблицата Users?  </vt:lpstr>
      <vt:lpstr>Въпроси на рецензента:   2.       Каква е разликата между двете цени в таблицата rooms – price и basepricе?   </vt:lpstr>
      <vt:lpstr>Въпроси на рецензента:   3.       Каква информация носи и какви стойности може да заема полето status в таблицата reservations?   </vt:lpstr>
      <vt:lpstr>Въпроси на рецензента:   4.       Предвидена ли е в системата проверка за налична стая за период при резервация?      5.       Как е реализирана защитата на личните данни на потребителите – e-mail, телефон?   </vt:lpstr>
      <vt:lpstr> Тема: Проектиране и реализиране на система за онлайн резервации – хотел за домашни любимци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Тема: Проектиране и реализиране на система за онлайн резервации – хотел за домашни любимци</dc:title>
  <dc:creator>HP Pavilion</dc:creator>
  <cp:lastModifiedBy>HP Pavilion</cp:lastModifiedBy>
  <cp:revision>134</cp:revision>
  <dcterms:created xsi:type="dcterms:W3CDTF">2018-09-07T18:48:34Z</dcterms:created>
  <dcterms:modified xsi:type="dcterms:W3CDTF">2018-09-10T19:56:35Z</dcterms:modified>
</cp:coreProperties>
</file>